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7989e7ba3b4d0b" /><Relationship Type="http://schemas.openxmlformats.org/officeDocument/2006/relationships/extended-properties" Target="/docProps/app.xml" Id="R2aadf521e37d4ee5" /><Relationship Type="http://schemas.openxmlformats.org/officeDocument/2006/relationships/officeDocument" Target="/ppt/presentation.xml" Id="R663a3b812a02429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0102bb726a49f4"/>
  </p:sldMasterIdLst>
  <p:notesMasterIdLst>
    <p:notesMasterId xmlns:r="http://schemas.openxmlformats.org/officeDocument/2006/relationships" r:id="Raa5ff09a2dda42e3"/>
  </p:notesMasterIdLst>
  <p:sldIdLst>
    <p:sldId xmlns:r="http://schemas.openxmlformats.org/officeDocument/2006/relationships" id="256" r:id="R2de9d6ec87554eb5"/>
    <p:sldId xmlns:r="http://schemas.openxmlformats.org/officeDocument/2006/relationships" id="257" r:id="R2c21b8a087c648e7"/>
    <p:sldId xmlns:r="http://schemas.openxmlformats.org/officeDocument/2006/relationships" id="258" r:id="R9ace28033b8d4e0f"/>
    <p:sldId xmlns:r="http://schemas.openxmlformats.org/officeDocument/2006/relationships" id="259" r:id="Rca00bdad8e71486c"/>
    <p:sldId xmlns:r="http://schemas.openxmlformats.org/officeDocument/2006/relationships" id="260" r:id="R02755530b6bc4c32"/>
    <p:sldId xmlns:r="http://schemas.openxmlformats.org/officeDocument/2006/relationships" id="261" r:id="R32b9086f165342f3"/>
    <p:sldId xmlns:r="http://schemas.openxmlformats.org/officeDocument/2006/relationships" id="262" r:id="R33a93bae467a4d33"/>
    <p:sldId xmlns:r="http://schemas.openxmlformats.org/officeDocument/2006/relationships" id="263" r:id="R017fd32b661044f9"/>
    <p:sldId xmlns:r="http://schemas.openxmlformats.org/officeDocument/2006/relationships" id="264" r:id="R89a4f256292a43f1"/>
    <p:sldId xmlns:r="http://schemas.openxmlformats.org/officeDocument/2006/relationships" id="265" r:id="Rf3f92f49761642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2276cc7a0ac41d2" /><Relationship Type="http://schemas.openxmlformats.org/officeDocument/2006/relationships/slideMaster" Target="/ppt/slideMasters/slideMaster1.xml" Id="R9f0102bb726a49f4" /><Relationship Type="http://schemas.openxmlformats.org/officeDocument/2006/relationships/notesMaster" Target="/ppt/notesMasters/notesMaster1.xml" Id="Raa5ff09a2dda42e3" /><Relationship Type="http://schemas.openxmlformats.org/officeDocument/2006/relationships/presProps" Target="/ppt/presProps.xml" Id="R2e51c6e4c4d54b5a" /><Relationship Type="http://schemas.openxmlformats.org/officeDocument/2006/relationships/tableStyles" Target="/ppt/tableStyles.xml" Id="R99fdba1949ed4ac9" /><Relationship Type="http://schemas.openxmlformats.org/officeDocument/2006/relationships/slide" Target="/ppt/slides/slide1.xml" Id="R2de9d6ec87554eb5" /><Relationship Type="http://schemas.openxmlformats.org/officeDocument/2006/relationships/slide" Target="/ppt/slides/slide2.xml" Id="R2c21b8a087c648e7" /><Relationship Type="http://schemas.openxmlformats.org/officeDocument/2006/relationships/slide" Target="/ppt/slides/slide3.xml" Id="R9ace28033b8d4e0f" /><Relationship Type="http://schemas.openxmlformats.org/officeDocument/2006/relationships/slide" Target="/ppt/slides/slide4.xml" Id="Rca00bdad8e71486c" /><Relationship Type="http://schemas.openxmlformats.org/officeDocument/2006/relationships/slide" Target="/ppt/slides/slide5.xml" Id="R02755530b6bc4c32" /><Relationship Type="http://schemas.openxmlformats.org/officeDocument/2006/relationships/slide" Target="/ppt/slides/slide6.xml" Id="R32b9086f165342f3" /><Relationship Type="http://schemas.openxmlformats.org/officeDocument/2006/relationships/slide" Target="/ppt/slides/slide7.xml" Id="R33a93bae467a4d33" /><Relationship Type="http://schemas.openxmlformats.org/officeDocument/2006/relationships/slide" Target="/ppt/slides/slide8.xml" Id="R017fd32b661044f9" /><Relationship Type="http://schemas.openxmlformats.org/officeDocument/2006/relationships/slide" Target="/ppt/slides/slide9.xml" Id="R89a4f256292a43f1" /><Relationship Type="http://schemas.openxmlformats.org/officeDocument/2006/relationships/slide" Target="/ppt/slides/slide10.xml" Id="Rf3f92f49761642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d02ac3151d42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fbf854cd714c9a" /><Relationship Type="http://schemas.openxmlformats.org/officeDocument/2006/relationships/notesMaster" Target="/ppt/notesMasters/notesMaster1.xml" Id="R42293973b0d042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d42c4fa91949f0" /><Relationship Type="http://schemas.openxmlformats.org/officeDocument/2006/relationships/notesMaster" Target="/ppt/notesMasters/notesMaster1.xml" Id="Rd40c6485a2794d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c682da4b1d34c8b" /><Relationship Type="http://schemas.openxmlformats.org/officeDocument/2006/relationships/notesMaster" Target="/ppt/notesMasters/notesMaster1.xml" Id="R8e8248744ae9465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bd04a85808d48a5" /><Relationship Type="http://schemas.openxmlformats.org/officeDocument/2006/relationships/notesMaster" Target="/ppt/notesMasters/notesMaster1.xml" Id="R26e9f6a8ec554d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316af3b3d34c6f" /><Relationship Type="http://schemas.openxmlformats.org/officeDocument/2006/relationships/notesMaster" Target="/ppt/notesMasters/notesMaster1.xml" Id="R9223d09239694a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de43312a22644ba" /><Relationship Type="http://schemas.openxmlformats.org/officeDocument/2006/relationships/notesMaster" Target="/ppt/notesMasters/notesMaster1.xml" Id="R8873a9e6cea946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9e1f5748d346de" /><Relationship Type="http://schemas.openxmlformats.org/officeDocument/2006/relationships/notesMaster" Target="/ppt/notesMasters/notesMaster1.xml" Id="R825e8c6c0e4e41f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402a18bd054500" /><Relationship Type="http://schemas.openxmlformats.org/officeDocument/2006/relationships/notesMaster" Target="/ppt/notesMasters/notesMaster1.xml" Id="R283a578c1a2c42b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8a9ff6fcb714bf1" /><Relationship Type="http://schemas.openxmlformats.org/officeDocument/2006/relationships/notesMaster" Target="/ppt/notesMasters/notesMaster1.xml" Id="R0531b8195e1842f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aa8d3a54784470" /><Relationship Type="http://schemas.openxmlformats.org/officeDocument/2006/relationships/notesMaster" Target="/ppt/notesMasters/notesMaster1.xml" Id="Ref4835f33f7045c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虚构零售品牌；数据与目标均为演示假设。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虚构零售品牌；数据与目标均为演示假设。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虚构零售品牌；数据与目标均为演示假设。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虚构零售品牌；数据与目标均为演示假设。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单位：美元。净销售额 = 总销售额 − 退款；数字均由月度文件计算。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虚构零售品牌；数据与目标均为演示假设。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目标仅为示例。使用前请确认口径、负责人和判断门槛。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虚构零售品牌；数据与目标均为演示假设。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虚构零售品牌；数据与目标均为演示假设。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本页仅汇总示例经营数据，不代表预测或经营建议。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63397da10f451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3dfd07a284477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ffde73c079488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7c9b7cd0bc46b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5b1cbdb0934ad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369ed07cc8453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32CF5F9-DB94-4221-BBC0-C73E835B7E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ACE3D0D-9E89-46CC-AED1-43D8C101D39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35024AD-0CBE-44B1-9261-3739B0A6C6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036F049-C84D-4370-BDE0-8A6242F202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43D2D07-8B1B-4126-BDB8-F58033F488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600CC8F-7162-4E7F-A78E-CE9042D6AB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E3EA6B4-BCE1-4C97-938F-4FA25B35EF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D4C0CD4-15A4-4FA3-AC97-F2224C47B1B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5E7D39F-4131-475C-B23F-D35F2EC0CA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C980705-89AB-4C12-9758-7C113FBB94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f7254df2dca4878" /><Relationship Type="http://schemas.openxmlformats.org/officeDocument/2006/relationships/slideLayout" Target="/ppt/slideLayouts/slideLayout1.xml" Id="R310aa5c571544e32" /><Relationship Type="http://schemas.openxmlformats.org/officeDocument/2006/relationships/slideLayout" Target="/ppt/slideLayouts/slideLayout2.xml" Id="Rdd613b79862b4fd6" /><Relationship Type="http://schemas.openxmlformats.org/officeDocument/2006/relationships/slideLayout" Target="/ppt/slideLayouts/slideLayout3.xml" Id="R3ecde9d400284058" /><Relationship Type="http://schemas.openxmlformats.org/officeDocument/2006/relationships/slideLayout" Target="/ppt/slideLayouts/slideLayout4.xml" Id="R6a401306f47d4ae8" /><Relationship Type="http://schemas.openxmlformats.org/officeDocument/2006/relationships/slideLayout" Target="/ppt/slideLayouts/slideLayout5.xml" Id="R7d36ab4bfd56493f" /><Relationship Type="http://schemas.openxmlformats.org/officeDocument/2006/relationships/slideLayout" Target="/ppt/slideLayouts/slideLayout6.xml" Id="Rb2b603bde6174bc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0aa5c571544e32"/>
    <p:sldLayoutId xmlns:r="http://schemas.openxmlformats.org/officeDocument/2006/relationships" id="2147483650" r:id="Rdd613b79862b4fd6"/>
    <p:sldLayoutId xmlns:r="http://schemas.openxmlformats.org/officeDocument/2006/relationships" id="2147483651" r:id="R3ecde9d400284058"/>
    <p:sldLayoutId xmlns:r="http://schemas.openxmlformats.org/officeDocument/2006/relationships" id="2147483652" r:id="R6a401306f47d4ae8"/>
    <p:sldLayoutId xmlns:r="http://schemas.openxmlformats.org/officeDocument/2006/relationships" id="2147483653" r:id="R7d36ab4bfd56493f"/>
    <p:sldLayoutId xmlns:r="http://schemas.openxmlformats.org/officeDocument/2006/relationships" id="2147483654" r:id="Rb2b603bde6174bc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cdee22912547c5" /><Relationship Type="http://schemas.openxmlformats.org/officeDocument/2006/relationships/notesSlide" Target="/ppt/notesSlides/notesSlide1.xml" Id="Rfd478ca87dda48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30d8fbdf5f489a" /><Relationship Type="http://schemas.openxmlformats.org/officeDocument/2006/relationships/notesSlide" Target="/ppt/notesSlides/notesSlide2.xml" Id="R13296a9445b140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d42b0bc68f49fa" /><Relationship Type="http://schemas.openxmlformats.org/officeDocument/2006/relationships/chart" Target="/ppt/slides/charts/chart1.xml" Id="Re1d1235b68164392" /><Relationship Type="http://schemas.openxmlformats.org/officeDocument/2006/relationships/notesSlide" Target="/ppt/notesSlides/notesSlide3.xml" Id="R722e947083de4d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3cf82f0a5541a8" /><Relationship Type="http://schemas.openxmlformats.org/officeDocument/2006/relationships/notesSlide" Target="/ppt/notesSlides/notesSlide4.xml" Id="Rf64a138ac4e84c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4c327ca88042e7" /><Relationship Type="http://schemas.openxmlformats.org/officeDocument/2006/relationships/notesSlide" Target="/ppt/notesSlides/notesSlide5.xml" Id="Rd4162c085d6d49a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89fb616eb74dab" /><Relationship Type="http://schemas.openxmlformats.org/officeDocument/2006/relationships/notesSlide" Target="/ppt/notesSlides/notesSlide6.xml" Id="R3083b485a26a478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93bde18fcd4ca4" /><Relationship Type="http://schemas.openxmlformats.org/officeDocument/2006/relationships/notesSlide" Target="/ppt/notesSlides/notesSlide7.xml" Id="Rad4e16c83751496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84d7699b9a46a2" /><Relationship Type="http://schemas.openxmlformats.org/officeDocument/2006/relationships/notesSlide" Target="/ppt/notesSlides/notesSlide8.xml" Id="Raa858fcc912e43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e1de122dc94134" /><Relationship Type="http://schemas.openxmlformats.org/officeDocument/2006/relationships/notesSlide" Target="/ppt/notesSlides/notesSlide9.xml" Id="R8bb6e0db012e49a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53af8c3be54aa3" /><Relationship Type="http://schemas.openxmlformats.org/officeDocument/2006/relationships/notesSlide" Target="/ppt/notesSlides/notesSlide10.xml" Id="R391a639aef11476a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每月净销售额</c:v>
          </c:tx>
          <c:spPr>
            <a:ln xmlns:a="http://schemas.openxmlformats.org/drawingml/2006/main" w="38100">
              <a:solidFill>
                <a:srgbClr val="14251F"/>
              </a:solidFill>
              <a:prstDash val="solid"/>
            </a:ln>
          </c:spPr>
          <c:marker>
            <c:symbol val="circle"/>
            <c:size val="7"/>
            <c:spPr>
              <a:solidFill xmlns:a="http://schemas.openxmlformats.org/drawingml/2006/main">
                <a:srgbClr val="14251F"/>
              </a:solidFill>
            </c:spPr>
          </c:marker>
          <c:cat>
            <c:strRef>
              <c:f>'Chart Data'!$A$2:$A$7</c:f>
              <c:strCache>
                <c:ptCount val="6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</c:strCache>
            </c:strRef>
          </c:cat>
          <c:val>
            <c:numRef>
              <c:f>'Chart Data'!$B$2:$B$7</c:f>
              <c:numCache>
                <c:formatCode>#,##0.00</c:formatCode>
                <c:ptCount val="6"/>
                <c:pt idx="0">
                  <c:v>40800</c:v>
                </c:pt>
                <c:pt idx="1">
                  <c:v>46000</c:v>
                </c:pt>
                <c:pt idx="2">
                  <c:v>45000</c:v>
                </c:pt>
                <c:pt idx="3">
                  <c:v>53500</c:v>
                </c:pt>
                <c:pt idx="4">
                  <c:v>58000</c:v>
                </c:pt>
                <c:pt idx="5">
                  <c:v>62000</c:v>
                </c:pt>
              </c:numCache>
            </c:numRef>
          </c:val>
          <c:smooth val="0"/>
        </c:ser>
        <c:dLbls>
          <c:numFmt formatCode="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 b="1">
                  <a:solidFill>
                    <a:srgbClr val="14251F"/>
                  </a:solidFill>
                  <a:latin typeface="Noto Sans SC"/>
                  <a:ea typeface="Noto Sans SC"/>
                  <a:cs typeface="Noto Sans SC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B6C8BA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68077"/>
                </a:solidFill>
                <a:latin typeface="Noto Sans SC"/>
                <a:ea typeface="Noto Sans SC"/>
                <a:cs typeface="Noto Sans SC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B6C8BA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200">
                    <a:solidFill>
                      <a:srgbClr val="668077"/>
                    </a:solidFill>
                    <a:latin typeface="Noto Sans SC"/>
                    <a:ea typeface="Noto Sans SC"/>
                    <a:cs typeface="Noto Sans SC"/>
                  </a:rPr>
                  <a:t>美元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>
                  <a:solidFill>
                    <a:srgbClr val="668077"/>
                  </a:solidFill>
                  <a:latin typeface="Noto Sans SC"/>
                  <a:ea typeface="Noto Sans SC"/>
                  <a:cs typeface="Noto Sans SC"/>
                </a:defRPr>
              </a:pPr>
            </a:p>
          </c:txPr>
        </c:title>
        <c:numFmt formatCode="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8077"/>
                </a:solidFill>
                <a:latin typeface="Noto Sans SC"/>
                <a:ea typeface="Noto Sans SC"/>
                <a:cs typeface="Noto Sans S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AFCF7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AFCF7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5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cover.brand">
            <a:extLst xmlns:a="http://schemas.openxmlformats.org/drawingml/2006/main">
              <a:ext uri="{FF2B5EF4-FFF2-40B4-BE49-F238E27FC236}">
                <a16:creationId xmlns:a16="http://schemas.microsoft.com/office/drawing/2014/main" id="{E2DE9E95-94F1-41C5-8BCC-A6BF68E6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cover.period">
            <a:extLst xmlns:a="http://schemas.openxmlformats.org/drawingml/2006/main">
              <a:ext uri="{FF2B5EF4-FFF2-40B4-BE49-F238E27FC236}">
                <a16:creationId xmlns:a16="http://schemas.microsoft.com/office/drawing/2014/main" id="{B32F2804-FB3E-48A8-A0EC-9261F2836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cover.title">
            <a:extLst xmlns:a="http://schemas.openxmlformats.org/drawingml/2006/main">
              <a:ext uri="{FF2B5EF4-FFF2-40B4-BE49-F238E27FC236}">
                <a16:creationId xmlns:a16="http://schemas.microsoft.com/office/drawing/2014/main" id="{57B89A88-E73B-4C67-A56D-9539B9E0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524000"/>
            <a:ext cx="9525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6975" b="1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5550" b="1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把这个季度，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6975" b="1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5550" b="1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看得更清楚</a:t>
            </a:r>
          </a:p>
        </p:txBody>
      </p:sp>
      <p:sp>
        <p:nvSpPr>
          <p:cNvPr id="4" name="slot.cover.body">
            <a:extLst xmlns:a="http://schemas.openxmlformats.org/drawingml/2006/main">
              <a:ext uri="{FF2B5EF4-FFF2-40B4-BE49-F238E27FC236}">
                <a16:creationId xmlns:a16="http://schemas.microsoft.com/office/drawing/2014/main" id="{7BA301C1-F9D7-4CD8-B58F-3E3AFDE11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191000"/>
            <a:ext cx="895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订单、净销售额，以及下一次复盘要回答的问题。</a:t>
            </a:r>
          </a:p>
        </p:txBody>
      </p:sp>
      <p:sp>
        <p:nvSpPr>
          <p:cNvPr id="5" name="slot.cover.quarter">
            <a:extLst xmlns:a="http://schemas.openxmlformats.org/drawingml/2006/main">
              <a:ext uri="{FF2B5EF4-FFF2-40B4-BE49-F238E27FC236}">
                <a16:creationId xmlns:a16="http://schemas.microsoft.com/office/drawing/2014/main" id="{A9D80B1B-6E96-4DC4-8F39-3D1B48FB3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86400"/>
            <a:ext cx="11144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pPr>
            <a:r>
              <a: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6" name="slot.cover.note">
            <a:extLst xmlns:a="http://schemas.openxmlformats.org/drawingml/2006/main">
              <a:ext uri="{FF2B5EF4-FFF2-40B4-BE49-F238E27FC236}">
                <a16:creationId xmlns:a16="http://schemas.microsoft.com/office/drawing/2014/main" id="{4BF4950B-27F6-45D6-B9CA-8E8C860D2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虚构零售品牌；数据与目标均为演示假设。</a:t>
            </a:r>
          </a:p>
        </p:txBody>
      </p:sp>
      <p:sp>
        <p:nvSpPr>
          <p:cNvPr id="7" name="slot.cover.page">
            <a:extLst xmlns:a="http://schemas.openxmlformats.org/drawingml/2006/main">
              <a:ext uri="{FF2B5EF4-FFF2-40B4-BE49-F238E27FC236}">
                <a16:creationId xmlns:a16="http://schemas.microsoft.com/office/drawing/2014/main" id="{11222AA1-9F80-4A8A-9CDB-681E8E7D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01</a:t>
            </a:r>
          </a:p>
        </p:txBody>
      </p:sp>
    </p:spTree>
    <p:extLst>
      <p:ext uri="{BB962C8B-B14F-4D97-AF65-F5344CB8AC3E}">
        <p14:creationId xmlns:p14="http://schemas.microsoft.com/office/powerpoint/2010/main" val="12741877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CCF85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ot.overview.brand">
            <a:extLst xmlns:a="http://schemas.openxmlformats.org/drawingml/2006/main">
              <a:ext uri="{FF2B5EF4-FFF2-40B4-BE49-F238E27FC236}">
                <a16:creationId xmlns:a16="http://schemas.microsoft.com/office/drawing/2014/main" id="{4618A2B3-36F6-4F9B-8497-A6A6C613A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overview.period">
            <a:extLst xmlns:a="http://schemas.openxmlformats.org/drawingml/2006/main">
              <a:ext uri="{FF2B5EF4-FFF2-40B4-BE49-F238E27FC236}">
                <a16:creationId xmlns:a16="http://schemas.microsoft.com/office/drawing/2014/main" id="{0554AD01-D9B0-44E6-8820-1D02F7325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overview.title">
            <a:extLst xmlns:a="http://schemas.openxmlformats.org/drawingml/2006/main">
              <a:ext uri="{FF2B5EF4-FFF2-40B4-BE49-F238E27FC236}">
                <a16:creationId xmlns:a16="http://schemas.microsoft.com/office/drawing/2014/main" id="{BC134038-A0A0-4A26-9FB4-A924C43F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先看季度全貌</a:t>
            </a:r>
          </a:p>
        </p:txBody>
      </p:sp>
      <p:sp>
        <p:nvSpPr>
          <p:cNvPr id="4" name="slot.overview.label0">
            <a:extLst xmlns:a="http://schemas.openxmlformats.org/drawingml/2006/main">
              <a:ext uri="{FF2B5EF4-FFF2-40B4-BE49-F238E27FC236}">
                <a16:creationId xmlns:a16="http://schemas.microsoft.com/office/drawing/2014/main" id="{84905593-C7B6-4F19-8295-C288B701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0350"/>
            <a:ext cx="335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净销售额</a:t>
            </a:r>
          </a:p>
        </p:txBody>
      </p:sp>
      <p:sp>
        <p:nvSpPr>
          <p:cNvPr id="5" name="slot.overview.value0">
            <a:extLst xmlns:a="http://schemas.openxmlformats.org/drawingml/2006/main">
              <a:ext uri="{FF2B5EF4-FFF2-40B4-BE49-F238E27FC236}">
                <a16:creationId xmlns:a16="http://schemas.microsoft.com/office/drawing/2014/main" id="{63A23CAC-64D2-457A-93CD-EB3A98F4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81425"/>
            <a:ext cx="3524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$173,500</a:t>
            </a:r>
          </a:p>
        </p:txBody>
      </p:sp>
      <p:sp>
        <p:nvSpPr>
          <p:cNvPr id="6" name="slot.overview.change0">
            <a:extLst xmlns:a="http://schemas.openxmlformats.org/drawingml/2006/main">
              <a:ext uri="{FF2B5EF4-FFF2-40B4-BE49-F238E27FC236}">
                <a16:creationId xmlns:a16="http://schemas.microsoft.com/office/drawing/2014/main" id="{506668DE-D1A8-4683-9F0E-EE6064A2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29225"/>
            <a:ext cx="333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+31.6%</a:t>
            </a:r>
          </a:p>
        </p:txBody>
      </p:sp>
      <p:sp>
        <p:nvSpPr>
          <p:cNvPr id="7" name="slot.overview.label1">
            <a:extLst xmlns:a="http://schemas.openxmlformats.org/drawingml/2006/main">
              <a:ext uri="{FF2B5EF4-FFF2-40B4-BE49-F238E27FC236}">
                <a16:creationId xmlns:a16="http://schemas.microsoft.com/office/drawing/2014/main" id="{ECBCFD4E-E669-4C7F-AF90-E8BAEE716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800350"/>
            <a:ext cx="335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订单数</a:t>
            </a:r>
          </a:p>
        </p:txBody>
      </p:sp>
      <p:sp>
        <p:nvSpPr>
          <p:cNvPr id="8" name="slot.overview.value1">
            <a:extLst xmlns:a="http://schemas.openxmlformats.org/drawingml/2006/main">
              <a:ext uri="{FF2B5EF4-FFF2-40B4-BE49-F238E27FC236}">
                <a16:creationId xmlns:a16="http://schemas.microsoft.com/office/drawing/2014/main" id="{EB0B6983-2DF1-4C95-88B9-2C4D08A9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781425"/>
            <a:ext cx="3524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3,350</a:t>
            </a:r>
          </a:p>
        </p:txBody>
      </p:sp>
      <p:sp>
        <p:nvSpPr>
          <p:cNvPr id="9" name="slot.overview.change1">
            <a:extLst xmlns:a="http://schemas.openxmlformats.org/drawingml/2006/main">
              <a:ext uri="{FF2B5EF4-FFF2-40B4-BE49-F238E27FC236}">
                <a16:creationId xmlns:a16="http://schemas.microsoft.com/office/drawing/2014/main" id="{FFFF1D1F-CC6E-4E19-9D63-D1BA13BBD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5229225"/>
            <a:ext cx="333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+25.0%</a:t>
            </a:r>
          </a:p>
        </p:txBody>
      </p:sp>
      <p:sp>
        <p:nvSpPr>
          <p:cNvPr id="10" name="slot.overview.label2">
            <a:extLst xmlns:a="http://schemas.openxmlformats.org/drawingml/2006/main">
              <a:ext uri="{FF2B5EF4-FFF2-40B4-BE49-F238E27FC236}">
                <a16:creationId xmlns:a16="http://schemas.microsoft.com/office/drawing/2014/main" id="{D4A6D7AD-1843-46AA-A830-A79482E8C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800350"/>
            <a:ext cx="335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每单净销售额</a:t>
            </a:r>
          </a:p>
        </p:txBody>
      </p:sp>
      <p:sp>
        <p:nvSpPr>
          <p:cNvPr id="11" name="slot.overview.value2">
            <a:extLst xmlns:a="http://schemas.openxmlformats.org/drawingml/2006/main">
              <a:ext uri="{FF2B5EF4-FFF2-40B4-BE49-F238E27FC236}">
                <a16:creationId xmlns:a16="http://schemas.microsoft.com/office/drawing/2014/main" id="{AD51067E-B556-4F8B-B93D-3D1F3C26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781425"/>
            <a:ext cx="3524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$51.79</a:t>
            </a:r>
          </a:p>
        </p:txBody>
      </p:sp>
      <p:sp>
        <p:nvSpPr>
          <p:cNvPr id="12" name="slot.overview.change2">
            <a:extLst xmlns:a="http://schemas.openxmlformats.org/drawingml/2006/main">
              <a:ext uri="{FF2B5EF4-FFF2-40B4-BE49-F238E27FC236}">
                <a16:creationId xmlns:a16="http://schemas.microsoft.com/office/drawing/2014/main" id="{78D28AC6-41E7-481A-86C9-BB1D920CE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229225"/>
            <a:ext cx="333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+5.3%</a:t>
            </a:r>
          </a:p>
        </p:txBody>
      </p:sp>
      <p:sp>
        <p:nvSpPr>
          <p:cNvPr id="13" name="slot.overview.caption">
            <a:extLst xmlns:a="http://schemas.openxmlformats.org/drawingml/2006/main">
              <a:ext uri="{FF2B5EF4-FFF2-40B4-BE49-F238E27FC236}">
                <a16:creationId xmlns:a16="http://schemas.microsoft.com/office/drawing/2014/main" id="{1A628215-6AE1-47F6-95F2-F45D761C5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0388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与前一季度比较；每单金额按总额加权计算。</a:t>
            </a:r>
          </a:p>
        </p:txBody>
      </p:sp>
      <p:sp>
        <p:nvSpPr>
          <p:cNvPr id="14" name="slot.overview.note">
            <a:extLst xmlns:a="http://schemas.openxmlformats.org/drawingml/2006/main">
              <a:ext uri="{FF2B5EF4-FFF2-40B4-BE49-F238E27FC236}">
                <a16:creationId xmlns:a16="http://schemas.microsoft.com/office/drawing/2014/main" id="{21972F5E-5A6E-4B5E-BF24-326653895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虚构零售品牌；数据与目标均为演示假设。</a:t>
            </a:r>
          </a:p>
        </p:txBody>
      </p:sp>
      <p:sp>
        <p:nvSpPr>
          <p:cNvPr id="15" name="slot.overview.page">
            <a:extLst xmlns:a="http://schemas.openxmlformats.org/drawingml/2006/main">
              <a:ext uri="{FF2B5EF4-FFF2-40B4-BE49-F238E27FC236}">
                <a16:creationId xmlns:a16="http://schemas.microsoft.com/office/drawing/2014/main" id="{D4795681-A9FE-4362-9D58-DFC87CA1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02</a:t>
            </a:r>
          </a:p>
        </p:txBody>
      </p:sp>
    </p:spTree>
    <p:extLst>
      <p:ext uri="{BB962C8B-B14F-4D97-AF65-F5344CB8AC3E}">
        <p14:creationId xmlns:p14="http://schemas.microsoft.com/office/powerpoint/2010/main" val="10117409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ot.trend.brand">
            <a:extLst xmlns:a="http://schemas.openxmlformats.org/drawingml/2006/main">
              <a:ext uri="{FF2B5EF4-FFF2-40B4-BE49-F238E27FC236}">
                <a16:creationId xmlns:a16="http://schemas.microsoft.com/office/drawing/2014/main" id="{060AC842-28DF-434F-8327-9A74E3BBD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trend.period">
            <a:extLst xmlns:a="http://schemas.openxmlformats.org/drawingml/2006/main">
              <a:ext uri="{FF2B5EF4-FFF2-40B4-BE49-F238E27FC236}">
                <a16:creationId xmlns:a16="http://schemas.microsoft.com/office/drawing/2014/main" id="{911E7ED4-F239-44C4-911C-2AC21A1A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trend.title">
            <a:extLst xmlns:a="http://schemas.openxmlformats.org/drawingml/2006/main">
              <a:ext uri="{FF2B5EF4-FFF2-40B4-BE49-F238E27FC236}">
                <a16:creationId xmlns:a16="http://schemas.microsoft.com/office/drawing/2014/main" id="{7BB042FB-A811-492D-8E68-E835B40E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每月净销售额</a:t>
            </a:r>
          </a:p>
        </p:txBody>
      </p:sp>
      <p:sp>
        <p:nvSpPr>
          <p:cNvPr id="4" name="slot.trend.body">
            <a:extLst xmlns:a="http://schemas.openxmlformats.org/drawingml/2006/main">
              <a:ext uri="{FF2B5EF4-FFF2-40B4-BE49-F238E27FC236}">
                <a16:creationId xmlns:a16="http://schemas.microsoft.com/office/drawing/2014/main" id="{9D653104-E295-43EC-8856-F2300368D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38425"/>
            <a:ext cx="3143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连续六个月，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看季度差异，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也看每月变化。</a:t>
            </a:r>
          </a:p>
        </p:txBody>
      </p:sp>
      <p:sp>
        <p:nvSpPr>
          <p:cNvPr id="5" name="slot.trend.unit">
            <a:extLst xmlns:a="http://schemas.openxmlformats.org/drawingml/2006/main">
              <a:ext uri="{FF2B5EF4-FFF2-40B4-BE49-F238E27FC236}">
                <a16:creationId xmlns:a16="http://schemas.microsoft.com/office/drawing/2014/main" id="{9943C055-A948-41A5-81B7-AF0A297CD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91150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668077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668077"/>
                </a:solidFill>
                <a:latin typeface="Noto Sans SC"/>
                <a:ea typeface="Noto Sans SC"/>
                <a:cs typeface="Noto Sans SC"/>
              </a:rPr>
              <a:t xml:space="preserve">美元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6BB22A93-7104-4BAF-9CCA-9E72D4B12FF8}"/>
              </a:ext>
            </a:extLst>
          </p:cNvPr>
          <p:cNvGraphicFramePr/>
          <p:nvPr/>
        </p:nvGraphicFramePr>
        <p:xfrm>
          <a:off xmlns:a="http://schemas.openxmlformats.org/drawingml/2006/main" x="4067175" y="2428875"/>
          <a:ext xmlns:a="http://schemas.openxmlformats.org/drawingml/2006/main" cx="7562850" cy="34861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1d1235b68164392"/>
          </a:graphicData>
        </a:graphic>
      </p:graphicFrame>
      <p:sp>
        <p:nvSpPr>
          <p:cNvPr id="7" name="slot.trend.note">
            <a:extLst xmlns:a="http://schemas.openxmlformats.org/drawingml/2006/main">
              <a:ext uri="{FF2B5EF4-FFF2-40B4-BE49-F238E27FC236}">
                <a16:creationId xmlns:a16="http://schemas.microsoft.com/office/drawing/2014/main" id="{CAB536B4-8569-46C7-A1E3-96C509733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虚构零售品牌；数据与目标均为演示假设。</a:t>
            </a:r>
          </a:p>
        </p:txBody>
      </p:sp>
      <p:sp>
        <p:nvSpPr>
          <p:cNvPr id="8" name="slot.trend.page">
            <a:extLst xmlns:a="http://schemas.openxmlformats.org/drawingml/2006/main">
              <a:ext uri="{FF2B5EF4-FFF2-40B4-BE49-F238E27FC236}">
                <a16:creationId xmlns:a16="http://schemas.microsoft.com/office/drawing/2014/main" id="{E693A28A-2498-49C0-B950-929335C33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03</a:t>
            </a:r>
          </a:p>
        </p:txBody>
      </p:sp>
    </p:spTree>
    <p:extLst>
      <p:ext uri="{BB962C8B-B14F-4D97-AF65-F5344CB8AC3E}">
        <p14:creationId xmlns:p14="http://schemas.microsoft.com/office/powerpoint/2010/main" val="1858142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9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ot.drivers.brand">
            <a:extLst xmlns:a="http://schemas.openxmlformats.org/drawingml/2006/main">
              <a:ext uri="{FF2B5EF4-FFF2-40B4-BE49-F238E27FC236}">
                <a16:creationId xmlns:a16="http://schemas.microsoft.com/office/drawing/2014/main" id="{115B422A-96DF-424C-B2D4-7BE048347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drivers.period">
            <a:extLst xmlns:a="http://schemas.openxmlformats.org/drawingml/2006/main">
              <a:ext uri="{FF2B5EF4-FFF2-40B4-BE49-F238E27FC236}">
                <a16:creationId xmlns:a16="http://schemas.microsoft.com/office/drawing/2014/main" id="{408E7EA8-1F23-4CED-A18D-CD46B5169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drivers.title">
            <a:extLst xmlns:a="http://schemas.openxmlformats.org/drawingml/2006/main">
              <a:ext uri="{FF2B5EF4-FFF2-40B4-BE49-F238E27FC236}">
                <a16:creationId xmlns:a16="http://schemas.microsoft.com/office/drawing/2014/main" id="{CEB46CB5-3E6E-45D2-B059-6D4B5412D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订单数与每单金额</a:t>
            </a:r>
          </a:p>
        </p:txBody>
      </p:sp>
      <p:sp>
        <p:nvSpPr>
          <p:cNvPr id="4" name="box.drivers.l0">
            <a:extLst xmlns:a="http://schemas.openxmlformats.org/drawingml/2006/main">
              <a:ext uri="{FF2B5EF4-FFF2-40B4-BE49-F238E27FC236}">
                <a16:creationId xmlns:a16="http://schemas.microsoft.com/office/drawing/2014/main" id="{29FAA05A-9598-4880-8AFA-A509647A3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57575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C8BA"/>
          </a:solidFill>
          <a:ln xmlns:a="http://schemas.openxmlformats.org/drawingml/2006/main" w="0">
            <a:noFill/>
          </a:ln>
        </p:spPr>
      </p:sp>
      <p:sp>
        <p:nvSpPr>
          <p:cNvPr id="5" name="slot.drivers.label0">
            <a:extLst xmlns:a="http://schemas.openxmlformats.org/drawingml/2006/main">
              <a:ext uri="{FF2B5EF4-FFF2-40B4-BE49-F238E27FC236}">
                <a16:creationId xmlns:a16="http://schemas.microsoft.com/office/drawing/2014/main" id="{238F014F-DBF4-4A74-9374-2191C6292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38425"/>
            <a:ext cx="7572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订单数变化</a:t>
            </a:r>
          </a:p>
        </p:txBody>
      </p:sp>
      <p:sp>
        <p:nvSpPr>
          <p:cNvPr id="6" name="slot.drivers.value0">
            <a:extLst xmlns:a="http://schemas.openxmlformats.org/drawingml/2006/main">
              <a:ext uri="{FF2B5EF4-FFF2-40B4-BE49-F238E27FC236}">
                <a16:creationId xmlns:a16="http://schemas.microsoft.com/office/drawing/2014/main" id="{6ECF83AE-C3DA-4658-886D-34E86149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628900"/>
            <a:ext cx="3000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+25.0%</a:t>
            </a:r>
          </a:p>
        </p:txBody>
      </p:sp>
      <p:sp>
        <p:nvSpPr>
          <p:cNvPr id="7" name="box.drivers.l1">
            <a:extLst xmlns:a="http://schemas.openxmlformats.org/drawingml/2006/main">
              <a:ext uri="{FF2B5EF4-FFF2-40B4-BE49-F238E27FC236}">
                <a16:creationId xmlns:a16="http://schemas.microsoft.com/office/drawing/2014/main" id="{B19B9AC7-3D4B-4C23-8E5D-50BB269A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86275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C8BA"/>
          </a:solidFill>
          <a:ln xmlns:a="http://schemas.openxmlformats.org/drawingml/2006/main" w="0">
            <a:noFill/>
          </a:ln>
        </p:spPr>
      </p:sp>
      <p:sp>
        <p:nvSpPr>
          <p:cNvPr id="8" name="slot.drivers.label1">
            <a:extLst xmlns:a="http://schemas.openxmlformats.org/drawingml/2006/main">
              <a:ext uri="{FF2B5EF4-FFF2-40B4-BE49-F238E27FC236}">
                <a16:creationId xmlns:a16="http://schemas.microsoft.com/office/drawing/2014/main" id="{0D9743EB-3B7F-4DEB-8B4C-89F77AA60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7572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每单金额变化</a:t>
            </a:r>
          </a:p>
        </p:txBody>
      </p:sp>
      <p:sp>
        <p:nvSpPr>
          <p:cNvPr id="9" name="slot.drivers.value1">
            <a:extLst xmlns:a="http://schemas.openxmlformats.org/drawingml/2006/main">
              <a:ext uri="{FF2B5EF4-FFF2-40B4-BE49-F238E27FC236}">
                <a16:creationId xmlns:a16="http://schemas.microsoft.com/office/drawing/2014/main" id="{01659F70-974B-4F59-B30B-77CF79D30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657600"/>
            <a:ext cx="3000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+5.3%</a:t>
            </a:r>
          </a:p>
        </p:txBody>
      </p:sp>
      <p:sp>
        <p:nvSpPr>
          <p:cNvPr id="10" name="box.drivers.l2">
            <a:extLst xmlns:a="http://schemas.openxmlformats.org/drawingml/2006/main">
              <a:ext uri="{FF2B5EF4-FFF2-40B4-BE49-F238E27FC236}">
                <a16:creationId xmlns:a16="http://schemas.microsoft.com/office/drawing/2014/main" id="{073A1AA3-153F-4953-B3EA-3E3262C85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14975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C8BA"/>
          </a:solidFill>
          <a:ln xmlns:a="http://schemas.openxmlformats.org/drawingml/2006/main" w="0">
            <a:noFill/>
          </a:ln>
        </p:spPr>
      </p:sp>
      <p:sp>
        <p:nvSpPr>
          <p:cNvPr id="11" name="slot.drivers.label2">
            <a:extLst xmlns:a="http://schemas.openxmlformats.org/drawingml/2006/main">
              <a:ext uri="{FF2B5EF4-FFF2-40B4-BE49-F238E27FC236}">
                <a16:creationId xmlns:a16="http://schemas.microsoft.com/office/drawing/2014/main" id="{730AF07E-432A-457C-ABF1-9A7A935F4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95825"/>
            <a:ext cx="7572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净销售额综合变化</a:t>
            </a:r>
          </a:p>
        </p:txBody>
      </p:sp>
      <p:sp>
        <p:nvSpPr>
          <p:cNvPr id="12" name="slot.drivers.value2">
            <a:extLst xmlns:a="http://schemas.openxmlformats.org/drawingml/2006/main">
              <a:ext uri="{FF2B5EF4-FFF2-40B4-BE49-F238E27FC236}">
                <a16:creationId xmlns:a16="http://schemas.microsoft.com/office/drawing/2014/main" id="{46549D17-5477-44FA-9F1A-7D5ABE728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686300"/>
            <a:ext cx="3000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+31.6%</a:t>
            </a:r>
          </a:p>
        </p:txBody>
      </p:sp>
      <p:sp>
        <p:nvSpPr>
          <p:cNvPr id="13" name="slot.drivers.body">
            <a:extLst xmlns:a="http://schemas.openxmlformats.org/drawingml/2006/main">
              <a:ext uri="{FF2B5EF4-FFF2-40B4-BE49-F238E27FC236}">
                <a16:creationId xmlns:a16="http://schemas.microsoft.com/office/drawing/2014/main" id="{6F863311-007B-43EF-A4A2-F86735EDA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24550"/>
            <a:ext cx="1095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4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净销售额等于订单数乘以每单净销售额。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4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这些变化描述结果，不能单独解释原因。</a:t>
            </a:r>
          </a:p>
        </p:txBody>
      </p:sp>
      <p:sp>
        <p:nvSpPr>
          <p:cNvPr id="14" name="slot.drivers.note">
            <a:extLst xmlns:a="http://schemas.openxmlformats.org/drawingml/2006/main">
              <a:ext uri="{FF2B5EF4-FFF2-40B4-BE49-F238E27FC236}">
                <a16:creationId xmlns:a16="http://schemas.microsoft.com/office/drawing/2014/main" id="{69614E83-BC08-44AB-9F7E-6CBDB4A8D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虚构零售品牌；数据与目标均为演示假设。</a:t>
            </a:r>
          </a:p>
        </p:txBody>
      </p:sp>
      <p:sp>
        <p:nvSpPr>
          <p:cNvPr id="15" name="slot.drivers.page">
            <a:extLst xmlns:a="http://schemas.openxmlformats.org/drawingml/2006/main">
              <a:ext uri="{FF2B5EF4-FFF2-40B4-BE49-F238E27FC236}">
                <a16:creationId xmlns:a16="http://schemas.microsoft.com/office/drawing/2014/main" id="{CCCAFDF5-9778-4B52-9A66-7FE55C7D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04</a:t>
            </a:r>
          </a:p>
        </p:txBody>
      </p:sp>
    </p:spTree>
    <p:extLst>
      <p:ext uri="{BB962C8B-B14F-4D97-AF65-F5344CB8AC3E}">
        <p14:creationId xmlns:p14="http://schemas.microsoft.com/office/powerpoint/2010/main" val="18162195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ledger.brand">
            <a:extLst xmlns:a="http://schemas.openxmlformats.org/drawingml/2006/main">
              <a:ext uri="{FF2B5EF4-FFF2-40B4-BE49-F238E27FC236}">
                <a16:creationId xmlns:a16="http://schemas.microsoft.com/office/drawing/2014/main" id="{1948F358-33FB-4C64-BB43-09508439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ledger.period">
            <a:extLst xmlns:a="http://schemas.openxmlformats.org/drawingml/2006/main">
              <a:ext uri="{FF2B5EF4-FFF2-40B4-BE49-F238E27FC236}">
                <a16:creationId xmlns:a16="http://schemas.microsoft.com/office/drawing/2014/main" id="{19A10DEC-A9E4-4E25-A934-AE3BD1FE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ledger.title">
            <a:extLst xmlns:a="http://schemas.openxmlformats.org/drawingml/2006/main">
              <a:ext uri="{FF2B5EF4-FFF2-40B4-BE49-F238E27FC236}">
                <a16:creationId xmlns:a16="http://schemas.microsoft.com/office/drawing/2014/main" id="{FFE17DBA-0C84-44E6-8D90-C9B490D24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每月数据底账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ED263A-4EF0-41EC-B68E-1A4705717F0A}"/>
              </a:ext>
            </a:extLst>
          </p:cNvPr>
          <p:cNvGraphicFramePr/>
          <p:nvPr/>
        </p:nvGraphicFramePr>
        <p:xfrm>
          <a:off xmlns:a="http://schemas.openxmlformats.org/drawingml/2006/main" x="533400" y="2571750"/>
          <a:ext xmlns:a="http://schemas.openxmlformats.org/drawingml/2006/main" cx="11096625" cy="32670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71625"/>
                <a:gridCol w="1524000"/>
                <a:gridCol w="2667000"/>
                <a:gridCol w="2476500"/>
                <a:gridCol w="2857500"/>
              </a:tblGrid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月份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订单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总销售额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退款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净销售额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4月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840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$42,000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$1,200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$40,800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5月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910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$47,320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$1,320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$46,000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6月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930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$46,500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$1,500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$45,000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7月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1,040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$55,120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$1,620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$53,500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8月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1,100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$60,500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$2,500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$58,000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9月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1,210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$64,130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$2,130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$62,000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</a:tbl>
          </a:graphicData>
        </a:graphic>
      </p:graphicFrame>
      <p:sp>
        <p:nvSpPr>
          <p:cNvPr id="5" name="slot.ledger.caption">
            <a:extLst xmlns:a="http://schemas.openxmlformats.org/drawingml/2006/main">
              <a:ext uri="{FF2B5EF4-FFF2-40B4-BE49-F238E27FC236}">
                <a16:creationId xmlns:a16="http://schemas.microsoft.com/office/drawing/2014/main" id="{B1DBA645-4CD7-4C22-BF7E-76727B2FA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57900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单位：美元。净销售额 = 总销售额 − 退款；数字均由月度文件计算。</a:t>
            </a:r>
          </a:p>
        </p:txBody>
      </p:sp>
      <p:sp>
        <p:nvSpPr>
          <p:cNvPr id="6" name="slot.ledger.note">
            <a:extLst xmlns:a="http://schemas.openxmlformats.org/drawingml/2006/main">
              <a:ext uri="{FF2B5EF4-FFF2-40B4-BE49-F238E27FC236}">
                <a16:creationId xmlns:a16="http://schemas.microsoft.com/office/drawing/2014/main" id="{DFA7890B-1AD3-4DF7-976E-2BE453F75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虚构零售品牌；数据与目标均为演示假设。</a:t>
            </a:r>
          </a:p>
        </p:txBody>
      </p:sp>
      <p:sp>
        <p:nvSpPr>
          <p:cNvPr id="7" name="slot.ledger.page">
            <a:extLst xmlns:a="http://schemas.openxmlformats.org/drawingml/2006/main">
              <a:ext uri="{FF2B5EF4-FFF2-40B4-BE49-F238E27FC236}">
                <a16:creationId xmlns:a16="http://schemas.microsoft.com/office/drawing/2014/main" id="{85ED8C4A-FB3B-4DE3-BC1E-95E1F0822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05</a:t>
            </a:r>
          </a:p>
        </p:txBody>
      </p:sp>
    </p:spTree>
    <p:extLst>
      <p:ext uri="{BB962C8B-B14F-4D97-AF65-F5344CB8AC3E}">
        <p14:creationId xmlns:p14="http://schemas.microsoft.com/office/powerpoint/2010/main" val="11828526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425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ot.refunds.brand">
            <a:extLst xmlns:a="http://schemas.openxmlformats.org/drawingml/2006/main">
              <a:ext uri="{FF2B5EF4-FFF2-40B4-BE49-F238E27FC236}">
                <a16:creationId xmlns:a16="http://schemas.microsoft.com/office/drawing/2014/main" id="{A0F017E1-B66B-43D6-A48E-F21F080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refunds.period">
            <a:extLst xmlns:a="http://schemas.openxmlformats.org/drawingml/2006/main">
              <a:ext uri="{FF2B5EF4-FFF2-40B4-BE49-F238E27FC236}">
                <a16:creationId xmlns:a16="http://schemas.microsoft.com/office/drawing/2014/main" id="{CF2FB330-0ECE-462B-B2D9-1C34651A5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refunds.title">
            <a:extLst xmlns:a="http://schemas.openxmlformats.org/drawingml/2006/main">
              <a:ext uri="{FF2B5EF4-FFF2-40B4-BE49-F238E27FC236}">
                <a16:creationId xmlns:a16="http://schemas.microsoft.com/office/drawing/2014/main" id="{66649256-8476-4104-AC31-45FED1E06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再看看退款</a:t>
            </a:r>
          </a:p>
        </p:txBody>
      </p:sp>
      <p:sp>
        <p:nvSpPr>
          <p:cNvPr id="4" name="slot.refunds.label0">
            <a:extLst xmlns:a="http://schemas.openxmlformats.org/drawingml/2006/main">
              <a:ext uri="{FF2B5EF4-FFF2-40B4-BE49-F238E27FC236}">
                <a16:creationId xmlns:a16="http://schemas.microsoft.com/office/drawing/2014/main" id="{6F34AFC4-68F5-46E8-9F37-6D76FC941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9875"/>
            <a:ext cx="6381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季度退款金额比率</a:t>
            </a:r>
          </a:p>
        </p:txBody>
      </p:sp>
      <p:sp>
        <p:nvSpPr>
          <p:cNvPr id="5" name="slot.refunds.rate">
            <a:extLst xmlns:a="http://schemas.openxmlformats.org/drawingml/2006/main">
              <a:ext uri="{FF2B5EF4-FFF2-40B4-BE49-F238E27FC236}">
                <a16:creationId xmlns:a16="http://schemas.microsoft.com/office/drawing/2014/main" id="{DFBA72D0-750F-4A2C-9A96-096AF20A1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457575"/>
            <a:ext cx="7239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pPr>
            <a:r>
              <a: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rPr>
              <a:t xml:space="preserve">3.5%</a:t>
            </a:r>
          </a:p>
        </p:txBody>
      </p:sp>
      <p:sp>
        <p:nvSpPr>
          <p:cNvPr id="6" name="slot.refunds.label1">
            <a:extLst xmlns:a="http://schemas.openxmlformats.org/drawingml/2006/main">
              <a:ext uri="{FF2B5EF4-FFF2-40B4-BE49-F238E27FC236}">
                <a16:creationId xmlns:a16="http://schemas.microsoft.com/office/drawing/2014/main" id="{220F662A-74F8-464D-A08C-AF2DF52AD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800350"/>
            <a:ext cx="3476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最高月度比率</a:t>
            </a:r>
          </a:p>
        </p:txBody>
      </p:sp>
      <p:sp>
        <p:nvSpPr>
          <p:cNvPr id="7" name="slot.refunds.highest">
            <a:extLst xmlns:a="http://schemas.openxmlformats.org/drawingml/2006/main">
              <a:ext uri="{FF2B5EF4-FFF2-40B4-BE49-F238E27FC236}">
                <a16:creationId xmlns:a16="http://schemas.microsoft.com/office/drawing/2014/main" id="{CA6EB2BB-5EF2-4BA5-A6B5-85C71EB9C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857625"/>
            <a:ext cx="34766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b="0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2550" b="0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8月 / 4.1%</a:t>
            </a:r>
          </a:p>
        </p:txBody>
      </p:sp>
      <p:sp>
        <p:nvSpPr>
          <p:cNvPr id="8" name="slot.refunds.body">
            <a:extLst xmlns:a="http://schemas.openxmlformats.org/drawingml/2006/main">
              <a:ext uri="{FF2B5EF4-FFF2-40B4-BE49-F238E27FC236}">
                <a16:creationId xmlns:a16="http://schemas.microsoft.com/office/drawing/2014/main" id="{67BB25B1-8269-406B-9A96-099239818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0"/>
            <a:ext cx="108585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月度文件里没有退款原因、商品组合或处理时间。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解释变化前，需要回到原始记录。</a:t>
            </a:r>
          </a:p>
        </p:txBody>
      </p:sp>
      <p:sp>
        <p:nvSpPr>
          <p:cNvPr id="9" name="slot.refunds.note">
            <a:extLst xmlns:a="http://schemas.openxmlformats.org/drawingml/2006/main">
              <a:ext uri="{FF2B5EF4-FFF2-40B4-BE49-F238E27FC236}">
                <a16:creationId xmlns:a16="http://schemas.microsoft.com/office/drawing/2014/main" id="{02763A43-E8FE-4505-9155-108FD27D3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虚构零售品牌；数据与目标均为演示假设。</a:t>
            </a:r>
          </a:p>
        </p:txBody>
      </p:sp>
      <p:sp>
        <p:nvSpPr>
          <p:cNvPr id="10" name="slot.refunds.page">
            <a:extLst xmlns:a="http://schemas.openxmlformats.org/drawingml/2006/main">
              <a:ext uri="{FF2B5EF4-FFF2-40B4-BE49-F238E27FC236}">
                <a16:creationId xmlns:a16="http://schemas.microsoft.com/office/drawing/2014/main" id="{18573E46-96FD-43B5-84C7-8034C097C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06</a:t>
            </a:r>
          </a:p>
        </p:txBody>
      </p:sp>
    </p:spTree>
    <p:extLst>
      <p:ext uri="{BB962C8B-B14F-4D97-AF65-F5344CB8AC3E}">
        <p14:creationId xmlns:p14="http://schemas.microsoft.com/office/powerpoint/2010/main" val="6346337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9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targets.brand">
            <a:extLst xmlns:a="http://schemas.openxmlformats.org/drawingml/2006/main">
              <a:ext uri="{FF2B5EF4-FFF2-40B4-BE49-F238E27FC236}">
                <a16:creationId xmlns:a16="http://schemas.microsoft.com/office/drawing/2014/main" id="{D424B27A-841E-4346-87C4-EF2E2F760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targets.period">
            <a:extLst xmlns:a="http://schemas.openxmlformats.org/drawingml/2006/main">
              <a:ext uri="{FF2B5EF4-FFF2-40B4-BE49-F238E27FC236}">
                <a16:creationId xmlns:a16="http://schemas.microsoft.com/office/drawing/2014/main" id="{CD5537DD-DCD3-445A-90F7-A687B9132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targets.title">
            <a:extLst xmlns:a="http://schemas.openxmlformats.org/drawingml/2006/main">
              <a:ext uri="{FF2B5EF4-FFF2-40B4-BE49-F238E27FC236}">
                <a16:creationId xmlns:a16="http://schemas.microsoft.com/office/drawing/2014/main" id="{3A7BE6BD-8429-4800-A73C-9EDF577F0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实际结果与拟议目标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E14965-45C1-417F-9546-671DC90B637D}"/>
              </a:ext>
            </a:extLst>
          </p:cNvPr>
          <p:cNvGraphicFramePr/>
          <p:nvPr/>
        </p:nvGraphicFramePr>
        <p:xfrm>
          <a:off xmlns:a="http://schemas.openxmlformats.org/drawingml/2006/main" x="533400" y="2800350"/>
          <a:ext xmlns:a="http://schemas.openxmlformats.org/drawingml/2006/main" cx="11096625" cy="26860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1375"/>
                <a:gridCol w="2571750"/>
                <a:gridCol w="2476500"/>
                <a:gridCol w="2667000"/>
              </a:tblGrid>
              <a:tr h="6715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1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指标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E9F0E8"/>
                      </a:solidFill>
                      <a:prstDash val="solid"/>
                    </a:lnL>
                    <a:lnR w="0">
                      <a:solidFill>
                        <a:srgbClr val="E9F0E8"/>
                      </a:solidFill>
                      <a:prstDash val="solid"/>
                    </a:lnR>
                    <a:lnT w="0">
                      <a:solidFill>
                        <a:srgbClr val="E9F0E8"/>
                      </a:solidFill>
                      <a:prstDash val="solid"/>
                    </a:lnT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1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实际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T w="0">
                      <a:solidFill>
                        <a:srgbClr val="E9F0E8"/>
                      </a:solidFill>
                      <a:prstDash val="solid"/>
                    </a:lnT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1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目标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T w="0">
                      <a:solidFill>
                        <a:srgbClr val="E9F0E8"/>
                      </a:solidFill>
                      <a:prstDash val="solid"/>
                    </a:lnT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1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状态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T w="0">
                      <a:solidFill>
                        <a:srgbClr val="E9F0E8"/>
                      </a:solidFill>
                      <a:prstDash val="solid"/>
                    </a:lnT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</a:tr>
              <a:tr h="6715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净销售额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E9F0E8"/>
                      </a:solidFill>
                      <a:prstDash val="solid"/>
                    </a:lnL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$173,500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$180,000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未达标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</a:tr>
              <a:tr h="6715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订单数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E9F0E8"/>
                      </a:solidFill>
                      <a:prstDash val="solid"/>
                    </a:lnL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3,350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3,400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未达标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</a:tr>
              <a:tr h="6715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退款比率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E9F0E8"/>
                      </a:solidFill>
                      <a:prstDash val="solid"/>
                    </a:lnL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3.5%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3.0%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未达标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</a:tr>
            </a:tbl>
          </a:graphicData>
        </a:graphic>
      </p:graphicFrame>
      <p:sp>
        <p:nvSpPr>
          <p:cNvPr id="5" name="slot.targets.caption">
            <a:extLst xmlns:a="http://schemas.openxmlformats.org/drawingml/2006/main">
              <a:ext uri="{FF2B5EF4-FFF2-40B4-BE49-F238E27FC236}">
                <a16:creationId xmlns:a16="http://schemas.microsoft.com/office/drawing/2014/main" id="{92CF2218-D027-42B7-90EF-E3AAF831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10275"/>
            <a:ext cx="1104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目标仅为示例。使用前请确认口径、负责人和判断门槛。</a:t>
            </a:r>
          </a:p>
        </p:txBody>
      </p:sp>
      <p:sp>
        <p:nvSpPr>
          <p:cNvPr id="6" name="slot.targets.note">
            <a:extLst xmlns:a="http://schemas.openxmlformats.org/drawingml/2006/main">
              <a:ext uri="{FF2B5EF4-FFF2-40B4-BE49-F238E27FC236}">
                <a16:creationId xmlns:a16="http://schemas.microsoft.com/office/drawing/2014/main" id="{A5319615-72A4-477F-BA66-F9623CEAD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虚构零售品牌；数据与目标均为演示假设。</a:t>
            </a:r>
          </a:p>
        </p:txBody>
      </p:sp>
      <p:sp>
        <p:nvSpPr>
          <p:cNvPr id="7" name="slot.targets.page">
            <a:extLst xmlns:a="http://schemas.openxmlformats.org/drawingml/2006/main">
              <a:ext uri="{FF2B5EF4-FFF2-40B4-BE49-F238E27FC236}">
                <a16:creationId xmlns:a16="http://schemas.microsoft.com/office/drawing/2014/main" id="{9FE521AB-F705-4FEE-93AD-5BF80B9EA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07</a:t>
            </a:r>
          </a:p>
        </p:txBody>
      </p:sp>
    </p:spTree>
    <p:extLst>
      <p:ext uri="{BB962C8B-B14F-4D97-AF65-F5344CB8AC3E}">
        <p14:creationId xmlns:p14="http://schemas.microsoft.com/office/powerpoint/2010/main" val="11767616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CCF85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ot.questions.brand">
            <a:extLst xmlns:a="http://schemas.openxmlformats.org/drawingml/2006/main">
              <a:ext uri="{FF2B5EF4-FFF2-40B4-BE49-F238E27FC236}">
                <a16:creationId xmlns:a16="http://schemas.microsoft.com/office/drawing/2014/main" id="{90DDC130-5AF9-41A3-8401-664D2306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questions.period">
            <a:extLst xmlns:a="http://schemas.openxmlformats.org/drawingml/2006/main">
              <a:ext uri="{FF2B5EF4-FFF2-40B4-BE49-F238E27FC236}">
                <a16:creationId xmlns:a16="http://schemas.microsoft.com/office/drawing/2014/main" id="{1807E2FC-8B01-4676-A939-393A6D46A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questions.title">
            <a:extLst xmlns:a="http://schemas.openxmlformats.org/drawingml/2006/main">
              <a:ext uri="{FF2B5EF4-FFF2-40B4-BE49-F238E27FC236}">
                <a16:creationId xmlns:a16="http://schemas.microsoft.com/office/drawing/2014/main" id="{4AC823D9-2252-416D-AA08-52A2CFE3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下一次复盘要回答什么</a:t>
            </a:r>
          </a:p>
        </p:txBody>
      </p:sp>
      <p:sp>
        <p:nvSpPr>
          <p:cNvPr id="4" name="slot.questions.n0">
            <a:extLst xmlns:a="http://schemas.openxmlformats.org/drawingml/2006/main">
              <a:ext uri="{FF2B5EF4-FFF2-40B4-BE49-F238E27FC236}">
                <a16:creationId xmlns:a16="http://schemas.microsoft.com/office/drawing/2014/main" id="{690F122E-F1E9-4533-999A-AE9D06550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05100"/>
            <a:ext cx="952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01</a:t>
            </a:r>
          </a:p>
        </p:txBody>
      </p:sp>
      <p:sp>
        <p:nvSpPr>
          <p:cNvPr id="5" name="slot.questions.heading0">
            <a:extLst xmlns:a="http://schemas.openxmlformats.org/drawingml/2006/main">
              <a:ext uri="{FF2B5EF4-FFF2-40B4-BE49-F238E27FC236}">
                <a16:creationId xmlns:a16="http://schemas.microsoft.com/office/drawing/2014/main" id="{0A80244E-0188-472D-9F60-3D8530BF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05100"/>
            <a:ext cx="9525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退款时间</a:t>
            </a:r>
          </a:p>
        </p:txBody>
      </p:sp>
      <p:sp>
        <p:nvSpPr>
          <p:cNvPr id="6" name="slot.questions.body0">
            <a:extLst xmlns:a="http://schemas.openxmlformats.org/drawingml/2006/main">
              <a:ext uri="{FF2B5EF4-FFF2-40B4-BE49-F238E27FC236}">
                <a16:creationId xmlns:a16="http://schemas.microsoft.com/office/drawing/2014/main" id="{335196A9-00C1-4A44-A05E-3C939B842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3238500"/>
            <a:ext cx="942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这笔退款，对应的订单是否发生在同一个月？</a:t>
            </a:r>
          </a:p>
        </p:txBody>
      </p:sp>
      <p:sp>
        <p:nvSpPr>
          <p:cNvPr id="7" name="slot.questions.n1">
            <a:extLst xmlns:a="http://schemas.openxmlformats.org/drawingml/2006/main">
              <a:ext uri="{FF2B5EF4-FFF2-40B4-BE49-F238E27FC236}">
                <a16:creationId xmlns:a16="http://schemas.microsoft.com/office/drawing/2014/main" id="{DF54352B-FC7D-4F6A-B68D-FEB850225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29050"/>
            <a:ext cx="952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02</a:t>
            </a:r>
          </a:p>
        </p:txBody>
      </p:sp>
      <p:sp>
        <p:nvSpPr>
          <p:cNvPr id="8" name="slot.questions.heading1">
            <a:extLst xmlns:a="http://schemas.openxmlformats.org/drawingml/2006/main">
              <a:ext uri="{FF2B5EF4-FFF2-40B4-BE49-F238E27FC236}">
                <a16:creationId xmlns:a16="http://schemas.microsoft.com/office/drawing/2014/main" id="{2D3581EE-8D8C-4725-A09F-00D077433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3829050"/>
            <a:ext cx="9525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订单组合</a:t>
            </a:r>
          </a:p>
        </p:txBody>
      </p:sp>
      <p:sp>
        <p:nvSpPr>
          <p:cNvPr id="9" name="slot.questions.body1">
            <a:extLst xmlns:a="http://schemas.openxmlformats.org/drawingml/2006/main">
              <a:ext uri="{FF2B5EF4-FFF2-40B4-BE49-F238E27FC236}">
                <a16:creationId xmlns:a16="http://schemas.microsoft.com/office/drawing/2014/main" id="{C9B2D0FC-84A4-4E05-96C5-46A8FD44B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4362450"/>
            <a:ext cx="942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哪些商品与渠道改变了每单金额？</a:t>
            </a:r>
          </a:p>
        </p:txBody>
      </p:sp>
      <p:sp>
        <p:nvSpPr>
          <p:cNvPr id="10" name="slot.questions.n2">
            <a:extLst xmlns:a="http://schemas.openxmlformats.org/drawingml/2006/main">
              <a:ext uri="{FF2B5EF4-FFF2-40B4-BE49-F238E27FC236}">
                <a16:creationId xmlns:a16="http://schemas.microsoft.com/office/drawing/2014/main" id="{A04F537B-52E3-4235-BAC1-E8FCADBD4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53000"/>
            <a:ext cx="952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03</a:t>
            </a:r>
          </a:p>
        </p:txBody>
      </p:sp>
      <p:sp>
        <p:nvSpPr>
          <p:cNvPr id="11" name="slot.questions.heading2">
            <a:extLst xmlns:a="http://schemas.openxmlformats.org/drawingml/2006/main">
              <a:ext uri="{FF2B5EF4-FFF2-40B4-BE49-F238E27FC236}">
                <a16:creationId xmlns:a16="http://schemas.microsoft.com/office/drawing/2014/main" id="{6D8A9E92-C3C9-4DCD-933C-AE917E921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4953000"/>
            <a:ext cx="9525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数据范围</a:t>
            </a:r>
          </a:p>
        </p:txBody>
      </p:sp>
      <p:sp>
        <p:nvSpPr>
          <p:cNvPr id="12" name="slot.questions.body2">
            <a:extLst xmlns:a="http://schemas.openxmlformats.org/drawingml/2006/main">
              <a:ext uri="{FF2B5EF4-FFF2-40B4-BE49-F238E27FC236}">
                <a16:creationId xmlns:a16="http://schemas.microsoft.com/office/drawing/2014/main" id="{5942132F-D6BB-4BB9-A78D-24173C90E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5486400"/>
            <a:ext cx="942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取消订单、税费和运费是否采用一致口径？</a:t>
            </a:r>
          </a:p>
        </p:txBody>
      </p:sp>
      <p:sp>
        <p:nvSpPr>
          <p:cNvPr id="13" name="slot.questions.note">
            <a:extLst xmlns:a="http://schemas.openxmlformats.org/drawingml/2006/main">
              <a:ext uri="{FF2B5EF4-FFF2-40B4-BE49-F238E27FC236}">
                <a16:creationId xmlns:a16="http://schemas.microsoft.com/office/drawing/2014/main" id="{C3FF872B-3B89-48F0-82DC-5E55029EE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虚构零售品牌；数据与目标均为演示假设。</a:t>
            </a:r>
          </a:p>
        </p:txBody>
      </p:sp>
      <p:sp>
        <p:nvSpPr>
          <p:cNvPr id="14" name="slot.questions.page">
            <a:extLst xmlns:a="http://schemas.openxmlformats.org/drawingml/2006/main">
              <a:ext uri="{FF2B5EF4-FFF2-40B4-BE49-F238E27FC236}">
                <a16:creationId xmlns:a16="http://schemas.microsoft.com/office/drawing/2014/main" id="{BE230AE0-FC6E-4A98-9BC0-680046F42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08</a:t>
            </a:r>
          </a:p>
        </p:txBody>
      </p:sp>
    </p:spTree>
    <p:extLst>
      <p:ext uri="{BB962C8B-B14F-4D97-AF65-F5344CB8AC3E}">
        <p14:creationId xmlns:p14="http://schemas.microsoft.com/office/powerpoint/2010/main" val="13635147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action.brand">
            <a:extLst xmlns:a="http://schemas.openxmlformats.org/drawingml/2006/main">
              <a:ext uri="{FF2B5EF4-FFF2-40B4-BE49-F238E27FC236}">
                <a16:creationId xmlns:a16="http://schemas.microsoft.com/office/drawing/2014/main" id="{C4145A70-BDD8-4F01-A979-AF8670DE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action.period">
            <a:extLst xmlns:a="http://schemas.openxmlformats.org/drawingml/2006/main">
              <a:ext uri="{FF2B5EF4-FFF2-40B4-BE49-F238E27FC236}">
                <a16:creationId xmlns:a16="http://schemas.microsoft.com/office/drawing/2014/main" id="{187FC5BA-34F4-44EB-AB53-7149D7BF5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action.title">
            <a:extLst xmlns:a="http://schemas.openxmlformats.org/drawingml/2006/main">
              <a:ext uri="{FF2B5EF4-FFF2-40B4-BE49-F238E27FC236}">
                <a16:creationId xmlns:a16="http://schemas.microsoft.com/office/drawing/2014/main" id="{CE076C93-6BC6-4605-90E0-9DF182119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把后续检查落实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383C68-7544-477C-BD7F-965A49B7B83A}"/>
              </a:ext>
            </a:extLst>
          </p:cNvPr>
          <p:cNvGraphicFramePr/>
          <p:nvPr/>
        </p:nvGraphicFramePr>
        <p:xfrm>
          <a:off xmlns:a="http://schemas.openxmlformats.org/drawingml/2006/main" x="533400" y="2771775"/>
          <a:ext xmlns:a="http://schemas.openxmlformats.org/drawingml/2006/main" cx="11096625" cy="2838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286375"/>
                <a:gridCol w="2190750"/>
                <a:gridCol w="3619500"/>
              </a:tblGrid>
              <a:tr h="7096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检查事项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负责人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回看时间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7096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查看退款原因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运营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下次月度复盘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7096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检查订单与渠道组合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门店负责人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下次月度复盘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7096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确认指标定义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分析人员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下次导出前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</a:tbl>
          </a:graphicData>
        </a:graphic>
      </p:graphicFrame>
      <p:sp>
        <p:nvSpPr>
          <p:cNvPr id="5" name="slot.action.source">
            <a:extLst xmlns:a="http://schemas.openxmlformats.org/drawingml/2006/main">
              <a:ext uri="{FF2B5EF4-FFF2-40B4-BE49-F238E27FC236}">
                <a16:creationId xmlns:a16="http://schemas.microsoft.com/office/drawing/2014/main" id="{E7314EC3-9E80-4EB7-9234-8F34290AA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48375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数据源：随附 CSV；不含退款原因与渠道明细。</a:t>
            </a:r>
          </a:p>
        </p:txBody>
      </p:sp>
      <p:sp>
        <p:nvSpPr>
          <p:cNvPr id="6" name="slot.action.note">
            <a:extLst xmlns:a="http://schemas.openxmlformats.org/drawingml/2006/main">
              <a:ext uri="{FF2B5EF4-FFF2-40B4-BE49-F238E27FC236}">
                <a16:creationId xmlns:a16="http://schemas.microsoft.com/office/drawing/2014/main" id="{2BF90153-7C0C-4577-8495-C5699B8F8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0">
                <a:solidFill>
                  <a:srgbClr val="14251F"/>
                </a:solidFill>
                <a:latin typeface="Noto Sans SC"/>
                <a:ea typeface="Noto Sans SC"/>
                <a:cs typeface="Noto Sans SC"/>
              </a:rPr>
              <a:t xml:space="preserve">虚构零售品牌；数据与目标均为演示假设。</a:t>
            </a:r>
          </a:p>
        </p:txBody>
      </p:sp>
      <p:sp>
        <p:nvSpPr>
          <p:cNvPr id="7" name="slot.action.page">
            <a:extLst xmlns:a="http://schemas.openxmlformats.org/drawingml/2006/main">
              <a:ext uri="{FF2B5EF4-FFF2-40B4-BE49-F238E27FC236}">
                <a16:creationId xmlns:a16="http://schemas.microsoft.com/office/drawing/2014/main" id="{462D4747-59DD-40E8-940C-21FED3BD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09</a:t>
            </a:r>
          </a:p>
        </p:txBody>
      </p:sp>
    </p:spTree>
    <p:extLst>
      <p:ext uri="{BB962C8B-B14F-4D97-AF65-F5344CB8AC3E}">
        <p14:creationId xmlns:p14="http://schemas.microsoft.com/office/powerpoint/2010/main" val="7939626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425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closing.brand">
            <a:extLst xmlns:a="http://schemas.openxmlformats.org/drawingml/2006/main">
              <a:ext uri="{FF2B5EF4-FFF2-40B4-BE49-F238E27FC236}">
                <a16:creationId xmlns:a16="http://schemas.microsoft.com/office/drawing/2014/main" id="{060E9C2F-AB3E-4754-9A21-0C74A7178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closing.period">
            <a:extLst xmlns:a="http://schemas.openxmlformats.org/drawingml/2006/main">
              <a:ext uri="{FF2B5EF4-FFF2-40B4-BE49-F238E27FC236}">
                <a16:creationId xmlns:a16="http://schemas.microsoft.com/office/drawing/2014/main" id="{ACAB5702-83F1-4EBF-9372-A02B9BFE1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closing.title">
            <a:extLst xmlns:a="http://schemas.openxmlformats.org/drawingml/2006/main">
              <a:ext uri="{FF2B5EF4-FFF2-40B4-BE49-F238E27FC236}">
                <a16:creationId xmlns:a16="http://schemas.microsoft.com/office/drawing/2014/main" id="{FD333D9B-0389-439E-872E-935823C8C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1110615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6600" b="1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5250" b="1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先确认要查什么，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6600" b="1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5250" b="1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再决定下一步</a:t>
            </a:r>
          </a:p>
        </p:txBody>
      </p:sp>
      <p:sp>
        <p:nvSpPr>
          <p:cNvPr id="4" name="slot.closing.body">
            <a:extLst xmlns:a="http://schemas.openxmlformats.org/drawingml/2006/main">
              <a:ext uri="{FF2B5EF4-FFF2-40B4-BE49-F238E27FC236}">
                <a16:creationId xmlns:a16="http://schemas.microsoft.com/office/drawing/2014/main" id="{D6894A5D-C8BE-4560-98C8-CFBF6283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86275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给每个未解问题，约定负责人和回看时间。</a:t>
            </a:r>
          </a:p>
        </p:txBody>
      </p:sp>
      <p:sp>
        <p:nvSpPr>
          <p:cNvPr id="5" name="slot.closing.caption">
            <a:extLst xmlns:a="http://schemas.openxmlformats.org/drawingml/2006/main">
              <a:ext uri="{FF2B5EF4-FFF2-40B4-BE49-F238E27FC236}">
                <a16:creationId xmlns:a16="http://schemas.microsoft.com/office/drawing/2014/main" id="{367552FB-E05D-49FA-9162-C05DD9605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95975"/>
            <a:ext cx="11049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CCF855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CCF855"/>
                </a:solidFill>
                <a:latin typeface="Noto Sans SC"/>
                <a:ea typeface="Noto Sans SC"/>
                <a:cs typeface="Noto Sans SC"/>
              </a:rPr>
              <a:t xml:space="preserve">本页仅汇总示例经营数据，不代表预测或经营建议。</a:t>
            </a:r>
          </a:p>
        </p:txBody>
      </p:sp>
      <p:sp>
        <p:nvSpPr>
          <p:cNvPr id="6" name="slot.closing.note">
            <a:extLst xmlns:a="http://schemas.openxmlformats.org/drawingml/2006/main">
              <a:ext uri="{FF2B5EF4-FFF2-40B4-BE49-F238E27FC236}">
                <a16:creationId xmlns:a16="http://schemas.microsoft.com/office/drawing/2014/main" id="{E562BD3A-4328-43E9-B135-73E16E83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0">
                <a:solidFill>
                  <a:srgbClr val="E9F0E8"/>
                </a:solidFill>
                <a:latin typeface="Noto Sans SC"/>
                <a:ea typeface="Noto Sans SC"/>
                <a:cs typeface="Noto Sans SC"/>
              </a:rPr>
              <a:t xml:space="preserve">虚构零售品牌；数据与目标均为演示假设。</a:t>
            </a:r>
          </a:p>
        </p:txBody>
      </p:sp>
      <p:sp>
        <p:nvSpPr>
          <p:cNvPr id="7" name="slot.closing.page">
            <a:extLst xmlns:a="http://schemas.openxmlformats.org/drawingml/2006/main">
              <a:ext uri="{FF2B5EF4-FFF2-40B4-BE49-F238E27FC236}">
                <a16:creationId xmlns:a16="http://schemas.microsoft.com/office/drawing/2014/main" id="{8F2E4784-3E05-4025-B99D-F6620E849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10</a:t>
            </a:r>
          </a:p>
        </p:txBody>
      </p:sp>
    </p:spTree>
    <p:extLst>
      <p:ext uri="{BB962C8B-B14F-4D97-AF65-F5344CB8AC3E}">
        <p14:creationId xmlns:p14="http://schemas.microsoft.com/office/powerpoint/2010/main" val="12924657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Northline Goods — 季度经营复盘</dc:title>
  <dcterms:created xsi:type="dcterms:W3CDTF">2026-10-22T15:39:35.3030000Z</dcterms:created>
  <dcterms:modified xsi:type="dcterms:W3CDTF">2026-10-22T15:39:35.3030000Z</dcterms:modified>
</coreProperties>
</file>