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f9de7bcf1504eb7" /><Relationship Type="http://schemas.openxmlformats.org/officeDocument/2006/relationships/extended-properties" Target="/docProps/app.xml" Id="R938240db009f4d47" /><Relationship Type="http://schemas.openxmlformats.org/officeDocument/2006/relationships/officeDocument" Target="/ppt/presentation.xml" Id="R38da4863ec404cc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5e4b273b2c344d4"/>
  </p:sldMasterIdLst>
  <p:notesMasterIdLst>
    <p:notesMasterId xmlns:r="http://schemas.openxmlformats.org/officeDocument/2006/relationships" r:id="R5b34861e08cb40bf"/>
  </p:notesMasterIdLst>
  <p:sldIdLst>
    <p:sldId xmlns:r="http://schemas.openxmlformats.org/officeDocument/2006/relationships" id="256" r:id="Rc690f61914644245"/>
    <p:sldId xmlns:r="http://schemas.openxmlformats.org/officeDocument/2006/relationships" id="257" r:id="Raae329782b4549fe"/>
    <p:sldId xmlns:r="http://schemas.openxmlformats.org/officeDocument/2006/relationships" id="258" r:id="Rc6bacdb57f744a55"/>
    <p:sldId xmlns:r="http://schemas.openxmlformats.org/officeDocument/2006/relationships" id="259" r:id="R810947f75f564fe0"/>
    <p:sldId xmlns:r="http://schemas.openxmlformats.org/officeDocument/2006/relationships" id="260" r:id="R906a5f966eb54bb0"/>
    <p:sldId xmlns:r="http://schemas.openxmlformats.org/officeDocument/2006/relationships" id="261" r:id="R2fd9dd3d9caf46b0"/>
    <p:sldId xmlns:r="http://schemas.openxmlformats.org/officeDocument/2006/relationships" id="262" r:id="R7689fe174ddb4d55"/>
    <p:sldId xmlns:r="http://schemas.openxmlformats.org/officeDocument/2006/relationships" id="263" r:id="R2e9731e6db5842a1"/>
    <p:sldId xmlns:r="http://schemas.openxmlformats.org/officeDocument/2006/relationships" id="264" r:id="R043708f044944156"/>
    <p:sldId xmlns:r="http://schemas.openxmlformats.org/officeDocument/2006/relationships" id="265" r:id="R59807bbebffc493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e1136e6ae34478a" /><Relationship Type="http://schemas.openxmlformats.org/officeDocument/2006/relationships/slideMaster" Target="/ppt/slideMasters/slideMaster1.xml" Id="R45e4b273b2c344d4" /><Relationship Type="http://schemas.openxmlformats.org/officeDocument/2006/relationships/notesMaster" Target="/ppt/notesMasters/notesMaster1.xml" Id="R5b34861e08cb40bf" /><Relationship Type="http://schemas.openxmlformats.org/officeDocument/2006/relationships/presProps" Target="/ppt/presProps.xml" Id="R8281bf83c23e4204" /><Relationship Type="http://schemas.openxmlformats.org/officeDocument/2006/relationships/tableStyles" Target="/ppt/tableStyles.xml" Id="Rfa8b7ab09fab492f" /><Relationship Type="http://schemas.openxmlformats.org/officeDocument/2006/relationships/slide" Target="/ppt/slides/slide1.xml" Id="Rc690f61914644245" /><Relationship Type="http://schemas.openxmlformats.org/officeDocument/2006/relationships/slide" Target="/ppt/slides/slide2.xml" Id="Raae329782b4549fe" /><Relationship Type="http://schemas.openxmlformats.org/officeDocument/2006/relationships/slide" Target="/ppt/slides/slide3.xml" Id="Rc6bacdb57f744a55" /><Relationship Type="http://schemas.openxmlformats.org/officeDocument/2006/relationships/slide" Target="/ppt/slides/slide4.xml" Id="R810947f75f564fe0" /><Relationship Type="http://schemas.openxmlformats.org/officeDocument/2006/relationships/slide" Target="/ppt/slides/slide5.xml" Id="R906a5f966eb54bb0" /><Relationship Type="http://schemas.openxmlformats.org/officeDocument/2006/relationships/slide" Target="/ppt/slides/slide6.xml" Id="R2fd9dd3d9caf46b0" /><Relationship Type="http://schemas.openxmlformats.org/officeDocument/2006/relationships/slide" Target="/ppt/slides/slide7.xml" Id="R7689fe174ddb4d55" /><Relationship Type="http://schemas.openxmlformats.org/officeDocument/2006/relationships/slide" Target="/ppt/slides/slide8.xml" Id="R2e9731e6db5842a1" /><Relationship Type="http://schemas.openxmlformats.org/officeDocument/2006/relationships/slide" Target="/ppt/slides/slide9.xml" Id="R043708f044944156" /><Relationship Type="http://schemas.openxmlformats.org/officeDocument/2006/relationships/slide" Target="/ppt/slides/slide10.xml" Id="R59807bbebffc493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3fb70fa7243461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5d11b4980714b95" /><Relationship Type="http://schemas.openxmlformats.org/officeDocument/2006/relationships/notesMaster" Target="/ppt/notesMasters/notesMaster1.xml" Id="Rec02f8b73e49457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78c03df8c714e0b" /><Relationship Type="http://schemas.openxmlformats.org/officeDocument/2006/relationships/notesMaster" Target="/ppt/notesMasters/notesMaster1.xml" Id="Re9e0399998ca440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cbf27a8aca743e9" /><Relationship Type="http://schemas.openxmlformats.org/officeDocument/2006/relationships/notesMaster" Target="/ppt/notesMasters/notesMaster1.xml" Id="Rc286a7c92255403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20e701098ec490f" /><Relationship Type="http://schemas.openxmlformats.org/officeDocument/2006/relationships/notesMaster" Target="/ppt/notesMasters/notesMaster1.xml" Id="Rdf5f1d7593be4d3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b037d99ec2a40e4" /><Relationship Type="http://schemas.openxmlformats.org/officeDocument/2006/relationships/notesMaster" Target="/ppt/notesMasters/notesMaster1.xml" Id="Rafb2b2393b94459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0a211fdd1c041cc" /><Relationship Type="http://schemas.openxmlformats.org/officeDocument/2006/relationships/notesMaster" Target="/ppt/notesMasters/notesMaster1.xml" Id="R04316d26bbc645f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904de4072e34f36" /><Relationship Type="http://schemas.openxmlformats.org/officeDocument/2006/relationships/notesMaster" Target="/ppt/notesMasters/notesMaster1.xml" Id="Rec6e3e80c4954eb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a5175aa70cd4604" /><Relationship Type="http://schemas.openxmlformats.org/officeDocument/2006/relationships/notesMaster" Target="/ppt/notesMasters/notesMaster1.xml" Id="Rdf44d442635045f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dc19c0d2e074033" /><Relationship Type="http://schemas.openxmlformats.org/officeDocument/2006/relationships/notesMaster" Target="/ppt/notesMasters/notesMaster1.xml" Id="R66d48aa2ea884d9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e538f5571fb4be4" /><Relationship Type="http://schemas.openxmlformats.org/officeDocument/2006/relationships/notesMaster" Target="/ppt/notesMasters/notesMaster1.xml" Id="Rce8aa12706bb45d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Noto Sans SC"/>
                <a:ea typeface="Noto Sans SC"/>
              </a:rPr>
              <a:t xml:space="preserve">虚构工作坊；笔记与行动均为练习示例。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Noto Sans SC"/>
                <a:ea typeface="Noto Sans SC"/>
              </a:rPr>
              <a:t xml:space="preserve">虚构工作坊；笔记与行动均为练习示例。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Noto Sans SC"/>
                <a:ea typeface="Noto Sans SC"/>
              </a:rPr>
              <a:t xml:space="preserve">虚构工作坊；笔记与行动均为练习示例。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Noto Sans SC"/>
                <a:ea typeface="Noto Sans SC"/>
              </a:rPr>
              <a:t xml:space="preserve">虚构工作坊；笔记与行动均为练习示例。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Noto Sans SC"/>
                <a:ea typeface="Noto Sans SC"/>
              </a:rPr>
              <a:t xml:space="preserve">不写人名，描述到访过程，不评价某个人。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Noto Sans SC"/>
                <a:ea typeface="Noto Sans SC"/>
              </a:rPr>
              <a:t xml:space="preserve">先说清共同的需要，再讨论解决办法。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Noto Sans SC"/>
                <a:ea typeface="Noto Sans SC"/>
              </a:rPr>
              <a:t xml:space="preserve">投票帮助展开讨论，不能代替最终决定。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Noto Sans SC"/>
                <a:ea typeface="Noto Sans SC"/>
              </a:rPr>
              <a:t xml:space="preserve">以下为练习记录；请与团队确认真实行动和负责人。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Noto Sans SC"/>
                <a:ea typeface="Noto Sans SC"/>
              </a:rPr>
              <a:t xml:space="preserve">虚构工作坊；笔记与行动均为练习示例。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/>
            <a:r>
              <a:rPr sz="1200">
                <a:latin typeface="Noto Sans SC"/>
                <a:ea typeface="Noto Sans SC"/>
              </a:rPr>
              <a:t xml:space="preserve">结束前，请每位负责人复述自己的下一步。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a8601bff9e34a0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608034dcac4956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9e9e38a33834e4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a470b57c1f4c7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f08501aa4724d36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1b14febd6824cd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9E0E3ED-9023-4E28-BA23-3E1A7E3A3A8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C39BCB14-08D3-454E-B6AD-E0112A9A09A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3CAFA0F1-4CAF-4345-997C-1C37087C287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D06A03F-3132-44FE-92D1-168D8A25FB1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9FB06265-2941-46F2-B9DD-AD9EA600252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65D3F55-EA44-4005-8657-939ECAD7533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2A204ED-EC4B-4693-959C-26957269198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E25D807-680A-4672-ABB7-2CFF527AF88F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FF2F772-BD86-40A5-A4B1-3203638C3AD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3B7FD7C-7354-423B-85AE-79ECFF370A0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5f1f90a6c3d4174" /><Relationship Type="http://schemas.openxmlformats.org/officeDocument/2006/relationships/slideLayout" Target="/ppt/slideLayouts/slideLayout1.xml" Id="R6c7ed81e62484d67" /><Relationship Type="http://schemas.openxmlformats.org/officeDocument/2006/relationships/slideLayout" Target="/ppt/slideLayouts/slideLayout2.xml" Id="R29cf5b1625ca4dd2" /><Relationship Type="http://schemas.openxmlformats.org/officeDocument/2006/relationships/slideLayout" Target="/ppt/slideLayouts/slideLayout3.xml" Id="R4025ea4fe94f4eb2" /><Relationship Type="http://schemas.openxmlformats.org/officeDocument/2006/relationships/slideLayout" Target="/ppt/slideLayouts/slideLayout4.xml" Id="R4047beffdfb041df" /><Relationship Type="http://schemas.openxmlformats.org/officeDocument/2006/relationships/slideLayout" Target="/ppt/slideLayouts/slideLayout5.xml" Id="Ra8cead3f584a46c1" /><Relationship Type="http://schemas.openxmlformats.org/officeDocument/2006/relationships/slideLayout" Target="/ppt/slideLayouts/slideLayout6.xml" Id="Rc555dd9b5b364c38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c7ed81e62484d67"/>
    <p:sldLayoutId xmlns:r="http://schemas.openxmlformats.org/officeDocument/2006/relationships" id="2147483650" r:id="R29cf5b1625ca4dd2"/>
    <p:sldLayoutId xmlns:r="http://schemas.openxmlformats.org/officeDocument/2006/relationships" id="2147483651" r:id="R4025ea4fe94f4eb2"/>
    <p:sldLayoutId xmlns:r="http://schemas.openxmlformats.org/officeDocument/2006/relationships" id="2147483652" r:id="R4047beffdfb041df"/>
    <p:sldLayoutId xmlns:r="http://schemas.openxmlformats.org/officeDocument/2006/relationships" id="2147483653" r:id="Ra8cead3f584a46c1"/>
    <p:sldLayoutId xmlns:r="http://schemas.openxmlformats.org/officeDocument/2006/relationships" id="2147483654" r:id="Rc555dd9b5b364c3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cdb7fbc58c34d99" /><Relationship Type="http://schemas.openxmlformats.org/officeDocument/2006/relationships/notesSlide" Target="/ppt/notesSlides/notesSlide1.xml" Id="R18ea507684d3476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6b9c6328a64bb5" /><Relationship Type="http://schemas.openxmlformats.org/officeDocument/2006/relationships/notesSlide" Target="/ppt/notesSlides/notesSlide2.xml" Id="R2a9fc1bbeaf54da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07c8eee2154883" /><Relationship Type="http://schemas.openxmlformats.org/officeDocument/2006/relationships/notesSlide" Target="/ppt/notesSlides/notesSlide3.xml" Id="R021bbad3964844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ba54d891a7744f8" /><Relationship Type="http://schemas.openxmlformats.org/officeDocument/2006/relationships/notesSlide" Target="/ppt/notesSlides/notesSlide4.xml" Id="R04b56c02a29344e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82745945e9e432e" /><Relationship Type="http://schemas.openxmlformats.org/officeDocument/2006/relationships/notesSlide" Target="/ppt/notesSlides/notesSlide5.xml" Id="Rc35e99bc18284f2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c5d50482ee24f75" /><Relationship Type="http://schemas.openxmlformats.org/officeDocument/2006/relationships/notesSlide" Target="/ppt/notesSlides/notesSlide6.xml" Id="R183626de9e294cb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48824724aa2499e" /><Relationship Type="http://schemas.openxmlformats.org/officeDocument/2006/relationships/notesSlide" Target="/ppt/notesSlides/notesSlide7.xml" Id="R254b7b57bde94edd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5421e4970eb4fd1" /><Relationship Type="http://schemas.openxmlformats.org/officeDocument/2006/relationships/notesSlide" Target="/ppt/notesSlides/notesSlide8.xml" Id="R53c8093374f6471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e8835e7cc074d44" /><Relationship Type="http://schemas.openxmlformats.org/officeDocument/2006/relationships/notesSlide" Target="/ppt/notesSlides/notesSlide9.xml" Id="Rfb8523d18a3b43a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7abfd96a1014642" /><Relationship Type="http://schemas.openxmlformats.org/officeDocument/2006/relationships/notesSlide" Target="/ppt/notesSlides/notesSlide10.xml" Id="R2e45a00f25e64a8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704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slot.cover.brand">
            <a:extLst xmlns:a="http://schemas.openxmlformats.org/drawingml/2006/main">
              <a:ext uri="{FF2B5EF4-FFF2-40B4-BE49-F238E27FC236}">
                <a16:creationId xmlns:a16="http://schemas.microsoft.com/office/drawing/2014/main" id="{A52E8BE9-3453-4E92-9AAC-24096D68F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Cedar Room</a:t>
            </a:r>
          </a:p>
        </p:txBody>
      </p:sp>
      <p:sp>
        <p:nvSpPr>
          <p:cNvPr id="2" name="slot.cover.title">
            <a:extLst xmlns:a="http://schemas.openxmlformats.org/drawingml/2006/main">
              <a:ext uri="{FF2B5EF4-FFF2-40B4-BE49-F238E27FC236}">
                <a16:creationId xmlns:a16="http://schemas.microsoft.com/office/drawing/2014/main" id="{C4B7056B-7CE2-4ABA-8A7F-B5BAB5DC2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" y="1533525"/>
            <a:ext cx="8048625" cy="2952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80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80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80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80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80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80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80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80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80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8025" b="1">
                <a:solidFill>
                  <a:srgbClr val="203E3B"/>
                </a:solidFill>
                <a:latin typeface="LXGW WenKai"/>
                <a:ea typeface="LXGW WenKai"/>
                <a:cs typeface="LXGW WenKai"/>
              </a:defRPr>
            </a:pPr>
            <a:r>
              <a:rPr sz="6225" b="0">
                <a:solidFill>
                  <a:srgbClr val="203E3B"/>
                </a:solidFill>
                <a:latin typeface="LXGW WenKai"/>
                <a:ea typeface="LXGW WenKai"/>
                <a:cs typeface="LXGW WenKai"/>
              </a:rPr>
              <a:t xml:space="preserve">让更多人，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8025" b="1">
                <a:solidFill>
                  <a:srgbClr val="203E3B"/>
                </a:solidFill>
                <a:latin typeface="LXGW WenKai"/>
                <a:ea typeface="LXGW WenKai"/>
                <a:cs typeface="LXGW WenKai"/>
              </a:defRPr>
            </a:pPr>
            <a:r>
              <a:rPr sz="6225" b="0">
                <a:solidFill>
                  <a:srgbClr val="203E3B"/>
                </a:solidFill>
                <a:latin typeface="LXGW WenKai"/>
                <a:ea typeface="LXGW WenKai"/>
                <a:cs typeface="LXGW WenKai"/>
              </a:rPr>
              <a:t xml:space="preserve">愿意走进来</a:t>
            </a:r>
          </a:p>
        </p:txBody>
      </p:sp>
      <p:sp>
        <p:nvSpPr>
          <p:cNvPr id="3" name="slot.cover.body">
            <a:extLst xmlns:a="http://schemas.openxmlformats.org/drawingml/2006/main">
              <a:ext uri="{FF2B5EF4-FFF2-40B4-BE49-F238E27FC236}">
                <a16:creationId xmlns:a16="http://schemas.microsoft.com/office/drawing/2014/main" id="{16C9F958-7F15-4997-A603-CC043050F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43475"/>
            <a:ext cx="7239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75" b="0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0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用一次共同讨论，让共享空间更容易参与。</a:t>
            </a:r>
          </a:p>
        </p:txBody>
      </p:sp>
      <p:sp>
        <p:nvSpPr>
          <p:cNvPr id="4" name="slot.cover.duration">
            <a:extLst xmlns:a="http://schemas.openxmlformats.org/drawingml/2006/main">
              <a:ext uri="{FF2B5EF4-FFF2-40B4-BE49-F238E27FC236}">
                <a16:creationId xmlns:a16="http://schemas.microsoft.com/office/drawing/2014/main" id="{61E8E27F-232B-44EF-A796-AED035F55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1562100"/>
            <a:ext cx="2714625" cy="213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8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138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138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138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138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138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138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138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138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138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8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138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rPr>
              <a:t xml:space="preserve">45</a:t>
            </a:r>
          </a:p>
        </p:txBody>
      </p:sp>
      <p:sp>
        <p:nvSpPr>
          <p:cNvPr id="5" name="slot.cover.unit">
            <a:extLst xmlns:a="http://schemas.openxmlformats.org/drawingml/2006/main">
              <a:ext uri="{FF2B5EF4-FFF2-40B4-BE49-F238E27FC236}">
                <a16:creationId xmlns:a16="http://schemas.microsoft.com/office/drawing/2014/main" id="{E3B5FAB8-C0E0-49FA-A901-EF4D3F9CE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3829050"/>
            <a:ext cx="2476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650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650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650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650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650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650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650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650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650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1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分钟 / 共同讨论</a:t>
            </a:r>
          </a:p>
        </p:txBody>
      </p:sp>
      <p:sp>
        <p:nvSpPr>
          <p:cNvPr id="6" name="slot.cover.note">
            <a:extLst xmlns:a="http://schemas.openxmlformats.org/drawingml/2006/main">
              <a:ext uri="{FF2B5EF4-FFF2-40B4-BE49-F238E27FC236}">
                <a16:creationId xmlns:a16="http://schemas.microsoft.com/office/drawing/2014/main" id="{09F240DA-C5A4-46A6-9481-C567AE3C4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009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0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90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虚构工作坊；笔记与行动均为练习示例。</a:t>
            </a:r>
          </a:p>
        </p:txBody>
      </p:sp>
      <p:sp>
        <p:nvSpPr>
          <p:cNvPr id="7" name="slot.cover.page">
            <a:extLst xmlns:a="http://schemas.openxmlformats.org/drawingml/2006/main">
              <a:ext uri="{FF2B5EF4-FFF2-40B4-BE49-F238E27FC236}">
                <a16:creationId xmlns:a16="http://schemas.microsoft.com/office/drawing/2014/main" id="{91C3BE9A-255E-4E66-9B5A-5C27ED16C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01 / 10</a:t>
            </a:r>
          </a:p>
        </p:txBody>
      </p:sp>
    </p:spTree>
    <p:extLst>
      <p:ext uri="{BB962C8B-B14F-4D97-AF65-F5344CB8AC3E}">
        <p14:creationId xmlns:p14="http://schemas.microsoft.com/office/powerpoint/2010/main" val="325829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slot.agenda.brand">
            <a:extLst xmlns:a="http://schemas.openxmlformats.org/drawingml/2006/main">
              <a:ext uri="{FF2B5EF4-FFF2-40B4-BE49-F238E27FC236}">
                <a16:creationId xmlns:a16="http://schemas.microsoft.com/office/drawing/2014/main" id="{7C48F2AD-4E38-4F12-BE20-DA8F87DD8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Cedar Room</a:t>
            </a:r>
          </a:p>
        </p:txBody>
      </p:sp>
      <p:sp>
        <p:nvSpPr>
          <p:cNvPr id="2" name="slot.agenda.title">
            <a:extLst xmlns:a="http://schemas.openxmlformats.org/drawingml/2006/main">
              <a:ext uri="{FF2B5EF4-FFF2-40B4-BE49-F238E27FC236}">
                <a16:creationId xmlns:a16="http://schemas.microsoft.com/office/drawing/2014/main" id="{F35C0524-6060-4EC2-B832-7F9F31D3B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11252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203E3B"/>
                </a:solidFill>
                <a:latin typeface="LXGW WenKai"/>
                <a:ea typeface="LXGW WenKai"/>
                <a:cs typeface="LXGW WenKai"/>
              </a:defRPr>
            </a:pPr>
            <a:r>
              <a:rPr sz="4425" b="0">
                <a:solidFill>
                  <a:srgbClr val="203E3B"/>
                </a:solidFill>
                <a:latin typeface="LXGW WenKai"/>
                <a:ea typeface="LXGW WenKai"/>
                <a:cs typeface="LXGW WenKai"/>
              </a:rPr>
              <a:t xml:space="preserve">今天的 45 分钟</a:t>
            </a:r>
          </a:p>
        </p:txBody>
      </p:sp>
      <p:sp>
        <p:nvSpPr>
          <p:cNvPr id="3" name="box.agenda.r0">
            <a:extLst xmlns:a="http://schemas.openxmlformats.org/drawingml/2006/main">
              <a:ext uri="{FF2B5EF4-FFF2-40B4-BE49-F238E27FC236}">
                <a16:creationId xmlns:a16="http://schemas.microsoft.com/office/drawing/2014/main" id="{75C95E97-F881-4F67-B1AA-44BD8FC2F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099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4BF"/>
          </a:solidFill>
          <a:ln xmlns:a="http://schemas.openxmlformats.org/drawingml/2006/main" w="0">
            <a:noFill/>
          </a:ln>
        </p:spPr>
      </p:sp>
      <p:sp>
        <p:nvSpPr>
          <p:cNvPr id="4" name="slot.agenda.n0">
            <a:extLst xmlns:a="http://schemas.openxmlformats.org/drawingml/2006/main">
              <a:ext uri="{FF2B5EF4-FFF2-40B4-BE49-F238E27FC236}">
                <a16:creationId xmlns:a16="http://schemas.microsoft.com/office/drawing/2014/main" id="{9F4CDAE5-2A19-4149-9293-A01005094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43200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01</a:t>
            </a:r>
          </a:p>
        </p:txBody>
      </p:sp>
      <p:sp>
        <p:nvSpPr>
          <p:cNvPr id="5" name="slot.agenda.stage0">
            <a:extLst xmlns:a="http://schemas.openxmlformats.org/drawingml/2006/main">
              <a:ext uri="{FF2B5EF4-FFF2-40B4-BE49-F238E27FC236}">
                <a16:creationId xmlns:a16="http://schemas.microsoft.com/office/drawing/2014/main" id="{7107E4FB-4048-459A-8EBF-6BE9BC740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743200"/>
            <a:ext cx="7810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明确问题</a:t>
            </a:r>
          </a:p>
        </p:txBody>
      </p:sp>
      <p:sp>
        <p:nvSpPr>
          <p:cNvPr id="6" name="slot.agenda.min0">
            <a:extLst xmlns:a="http://schemas.openxmlformats.org/drawingml/2006/main">
              <a:ext uri="{FF2B5EF4-FFF2-40B4-BE49-F238E27FC236}">
                <a16:creationId xmlns:a16="http://schemas.microsoft.com/office/drawing/2014/main" id="{18ECEB27-7A1C-4985-AA9D-A83B2388E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2743200"/>
            <a:ext cx="1333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875" b="1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1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5 分钟</a:t>
            </a:r>
          </a:p>
        </p:txBody>
      </p:sp>
      <p:sp>
        <p:nvSpPr>
          <p:cNvPr id="7" name="box.agenda.r1">
            <a:extLst xmlns:a="http://schemas.openxmlformats.org/drawingml/2006/main">
              <a:ext uri="{FF2B5EF4-FFF2-40B4-BE49-F238E27FC236}">
                <a16:creationId xmlns:a16="http://schemas.microsoft.com/office/drawing/2014/main" id="{6D9E911A-9F67-469A-84C9-4BD76E55B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7623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4BF"/>
          </a:solidFill>
          <a:ln xmlns:a="http://schemas.openxmlformats.org/drawingml/2006/main" w="0">
            <a:noFill/>
          </a:ln>
        </p:spPr>
      </p:sp>
      <p:sp>
        <p:nvSpPr>
          <p:cNvPr id="8" name="slot.agenda.n1">
            <a:extLst xmlns:a="http://schemas.openxmlformats.org/drawingml/2006/main">
              <a:ext uri="{FF2B5EF4-FFF2-40B4-BE49-F238E27FC236}">
                <a16:creationId xmlns:a16="http://schemas.microsoft.com/office/drawing/2014/main" id="{29A0AAB5-889A-451E-854F-6433151ED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295650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02</a:t>
            </a:r>
          </a:p>
        </p:txBody>
      </p:sp>
      <p:sp>
        <p:nvSpPr>
          <p:cNvPr id="9" name="slot.agenda.stage1">
            <a:extLst xmlns:a="http://schemas.openxmlformats.org/drawingml/2006/main">
              <a:ext uri="{FF2B5EF4-FFF2-40B4-BE49-F238E27FC236}">
                <a16:creationId xmlns:a16="http://schemas.microsoft.com/office/drawing/2014/main" id="{4E4C9949-68ED-4E00-9B40-403E1283D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295650"/>
            <a:ext cx="7810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独立书写</a:t>
            </a:r>
          </a:p>
        </p:txBody>
      </p:sp>
      <p:sp>
        <p:nvSpPr>
          <p:cNvPr id="10" name="slot.agenda.min1">
            <a:extLst xmlns:a="http://schemas.openxmlformats.org/drawingml/2006/main">
              <a:ext uri="{FF2B5EF4-FFF2-40B4-BE49-F238E27FC236}">
                <a16:creationId xmlns:a16="http://schemas.microsoft.com/office/drawing/2014/main" id="{12DCBBD9-DBE3-4E55-9C88-6A9E69700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3295650"/>
            <a:ext cx="1333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875" b="1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1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5 分钟</a:t>
            </a:r>
          </a:p>
        </p:txBody>
      </p:sp>
      <p:sp>
        <p:nvSpPr>
          <p:cNvPr id="11" name="box.agenda.r2">
            <a:extLst xmlns:a="http://schemas.openxmlformats.org/drawingml/2006/main">
              <a:ext uri="{FF2B5EF4-FFF2-40B4-BE49-F238E27FC236}">
                <a16:creationId xmlns:a16="http://schemas.microsoft.com/office/drawing/2014/main" id="{746648B7-EEBB-4358-99F6-570D04BC9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3148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4BF"/>
          </a:solidFill>
          <a:ln xmlns:a="http://schemas.openxmlformats.org/drawingml/2006/main" w="0">
            <a:noFill/>
          </a:ln>
        </p:spPr>
      </p:sp>
      <p:sp>
        <p:nvSpPr>
          <p:cNvPr id="12" name="slot.agenda.n2">
            <a:extLst xmlns:a="http://schemas.openxmlformats.org/drawingml/2006/main">
              <a:ext uri="{FF2B5EF4-FFF2-40B4-BE49-F238E27FC236}">
                <a16:creationId xmlns:a16="http://schemas.microsoft.com/office/drawing/2014/main" id="{4BD599BF-5FF9-49CE-881E-44E7D1C40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48100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03</a:t>
            </a:r>
          </a:p>
        </p:txBody>
      </p:sp>
      <p:sp>
        <p:nvSpPr>
          <p:cNvPr id="13" name="slot.agenda.stage2">
            <a:extLst xmlns:a="http://schemas.openxmlformats.org/drawingml/2006/main">
              <a:ext uri="{FF2B5EF4-FFF2-40B4-BE49-F238E27FC236}">
                <a16:creationId xmlns:a16="http://schemas.microsoft.com/office/drawing/2014/main" id="{4E0479C7-F4ED-4D80-B91A-3830AF9FF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848100"/>
            <a:ext cx="7810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分享笔记</a:t>
            </a:r>
          </a:p>
        </p:txBody>
      </p:sp>
      <p:sp>
        <p:nvSpPr>
          <p:cNvPr id="14" name="slot.agenda.min2">
            <a:extLst xmlns:a="http://schemas.openxmlformats.org/drawingml/2006/main">
              <a:ext uri="{FF2B5EF4-FFF2-40B4-BE49-F238E27FC236}">
                <a16:creationId xmlns:a16="http://schemas.microsoft.com/office/drawing/2014/main" id="{9F169A62-6F23-48CA-B869-E80D1FBFE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3848100"/>
            <a:ext cx="1333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875" b="1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1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8 分钟</a:t>
            </a:r>
          </a:p>
        </p:txBody>
      </p:sp>
      <p:sp>
        <p:nvSpPr>
          <p:cNvPr id="15" name="box.agenda.r3">
            <a:extLst xmlns:a="http://schemas.openxmlformats.org/drawingml/2006/main">
              <a:ext uri="{FF2B5EF4-FFF2-40B4-BE49-F238E27FC236}">
                <a16:creationId xmlns:a16="http://schemas.microsoft.com/office/drawing/2014/main" id="{0C7CF911-5E3C-422E-90F5-FCA0478C5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8672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4BF"/>
          </a:solidFill>
          <a:ln xmlns:a="http://schemas.openxmlformats.org/drawingml/2006/main" w="0">
            <a:noFill/>
          </a:ln>
        </p:spPr>
      </p:sp>
      <p:sp>
        <p:nvSpPr>
          <p:cNvPr id="16" name="slot.agenda.n3">
            <a:extLst xmlns:a="http://schemas.openxmlformats.org/drawingml/2006/main">
              <a:ext uri="{FF2B5EF4-FFF2-40B4-BE49-F238E27FC236}">
                <a16:creationId xmlns:a16="http://schemas.microsoft.com/office/drawing/2014/main" id="{3FCCBAC6-6315-4384-A33F-3072ADE53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400550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04</a:t>
            </a:r>
          </a:p>
        </p:txBody>
      </p:sp>
      <p:sp>
        <p:nvSpPr>
          <p:cNvPr id="17" name="slot.agenda.stage3">
            <a:extLst xmlns:a="http://schemas.openxmlformats.org/drawingml/2006/main">
              <a:ext uri="{FF2B5EF4-FFF2-40B4-BE49-F238E27FC236}">
                <a16:creationId xmlns:a16="http://schemas.microsoft.com/office/drawing/2014/main" id="{A7031765-4E09-485F-911B-DF01629A1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400550"/>
            <a:ext cx="7810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归纳共同点</a:t>
            </a:r>
          </a:p>
        </p:txBody>
      </p:sp>
      <p:sp>
        <p:nvSpPr>
          <p:cNvPr id="18" name="slot.agenda.min3">
            <a:extLst xmlns:a="http://schemas.openxmlformats.org/drawingml/2006/main">
              <a:ext uri="{FF2B5EF4-FFF2-40B4-BE49-F238E27FC236}">
                <a16:creationId xmlns:a16="http://schemas.microsoft.com/office/drawing/2014/main" id="{60F28034-3764-4999-BCE7-931207481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4400550"/>
            <a:ext cx="1333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875" b="1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1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8 分钟</a:t>
            </a:r>
          </a:p>
        </p:txBody>
      </p:sp>
      <p:sp>
        <p:nvSpPr>
          <p:cNvPr id="19" name="box.agenda.r4">
            <a:extLst xmlns:a="http://schemas.openxmlformats.org/drawingml/2006/main">
              <a:ext uri="{FF2B5EF4-FFF2-40B4-BE49-F238E27FC236}">
                <a16:creationId xmlns:a16="http://schemas.microsoft.com/office/drawing/2014/main" id="{277FB5BC-50EA-4CAE-AFF4-B18E40498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4197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4BF"/>
          </a:solidFill>
          <a:ln xmlns:a="http://schemas.openxmlformats.org/drawingml/2006/main" w="0">
            <a:noFill/>
          </a:ln>
        </p:spPr>
      </p:sp>
      <p:sp>
        <p:nvSpPr>
          <p:cNvPr id="20" name="slot.agenda.n4">
            <a:extLst xmlns:a="http://schemas.openxmlformats.org/drawingml/2006/main">
              <a:ext uri="{FF2B5EF4-FFF2-40B4-BE49-F238E27FC236}">
                <a16:creationId xmlns:a16="http://schemas.microsoft.com/office/drawing/2014/main" id="{438C16D1-7C10-4917-B63C-AD91D66C8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05</a:t>
            </a:r>
          </a:p>
        </p:txBody>
      </p:sp>
      <p:sp>
        <p:nvSpPr>
          <p:cNvPr id="21" name="slot.agenda.stage4">
            <a:extLst xmlns:a="http://schemas.openxmlformats.org/drawingml/2006/main">
              <a:ext uri="{FF2B5EF4-FFF2-40B4-BE49-F238E27FC236}">
                <a16:creationId xmlns:a16="http://schemas.microsoft.com/office/drawing/2014/main" id="{093C4AD7-F42B-4733-88E5-43572F19B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953000"/>
            <a:ext cx="7810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选一个小实验</a:t>
            </a:r>
          </a:p>
        </p:txBody>
      </p:sp>
      <p:sp>
        <p:nvSpPr>
          <p:cNvPr id="22" name="slot.agenda.min4">
            <a:extLst xmlns:a="http://schemas.openxmlformats.org/drawingml/2006/main">
              <a:ext uri="{FF2B5EF4-FFF2-40B4-BE49-F238E27FC236}">
                <a16:creationId xmlns:a16="http://schemas.microsoft.com/office/drawing/2014/main" id="{5BC4572D-8E8C-4D52-989E-D4FE65EFF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4953000"/>
            <a:ext cx="1333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875" b="1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1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7 分钟</a:t>
            </a:r>
          </a:p>
        </p:txBody>
      </p:sp>
      <p:sp>
        <p:nvSpPr>
          <p:cNvPr id="23" name="box.agenda.r5">
            <a:extLst xmlns:a="http://schemas.openxmlformats.org/drawingml/2006/main">
              <a:ext uri="{FF2B5EF4-FFF2-40B4-BE49-F238E27FC236}">
                <a16:creationId xmlns:a16="http://schemas.microsoft.com/office/drawing/2014/main" id="{E4FC77DA-6AE2-48D2-AACD-08E107A24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721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D4BF"/>
          </a:solidFill>
          <a:ln xmlns:a="http://schemas.openxmlformats.org/drawingml/2006/main" w="0">
            <a:noFill/>
          </a:ln>
        </p:spPr>
      </p:sp>
      <p:sp>
        <p:nvSpPr>
          <p:cNvPr id="24" name="slot.agenda.n5">
            <a:extLst xmlns:a="http://schemas.openxmlformats.org/drawingml/2006/main">
              <a:ext uri="{FF2B5EF4-FFF2-40B4-BE49-F238E27FC236}">
                <a16:creationId xmlns:a16="http://schemas.microsoft.com/office/drawing/2014/main" id="{AAC8C458-E6E1-41EC-B386-BCFC4C026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05450"/>
            <a:ext cx="762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06</a:t>
            </a:r>
          </a:p>
        </p:txBody>
      </p:sp>
      <p:sp>
        <p:nvSpPr>
          <p:cNvPr id="25" name="slot.agenda.stage5">
            <a:extLst xmlns:a="http://schemas.openxmlformats.org/drawingml/2006/main">
              <a:ext uri="{FF2B5EF4-FFF2-40B4-BE49-F238E27FC236}">
                <a16:creationId xmlns:a16="http://schemas.microsoft.com/office/drawing/2014/main" id="{6B5136EE-4982-4437-B979-DF27D9662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5505450"/>
            <a:ext cx="7810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1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0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210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约定下一步</a:t>
            </a:r>
          </a:p>
        </p:txBody>
      </p:sp>
      <p:sp>
        <p:nvSpPr>
          <p:cNvPr id="26" name="slot.agenda.min5">
            <a:extLst xmlns:a="http://schemas.openxmlformats.org/drawingml/2006/main">
              <a:ext uri="{FF2B5EF4-FFF2-40B4-BE49-F238E27FC236}">
                <a16:creationId xmlns:a16="http://schemas.microsoft.com/office/drawing/2014/main" id="{29E76A86-FD7D-44D1-8731-1C459312B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0" y="5505450"/>
            <a:ext cx="1333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18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875" b="1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1875" b="1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12 分钟</a:t>
            </a:r>
          </a:p>
        </p:txBody>
      </p:sp>
      <p:sp>
        <p:nvSpPr>
          <p:cNvPr id="27" name="slot.agenda.note">
            <a:extLst xmlns:a="http://schemas.openxmlformats.org/drawingml/2006/main">
              <a:ext uri="{FF2B5EF4-FFF2-40B4-BE49-F238E27FC236}">
                <a16:creationId xmlns:a16="http://schemas.microsoft.com/office/drawing/2014/main" id="{097A1E1C-8E9C-47E9-B0FD-BBEBAD7B8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009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0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90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虚构工作坊；笔记与行动均为练习示例。</a:t>
            </a:r>
          </a:p>
        </p:txBody>
      </p:sp>
      <p:sp>
        <p:nvSpPr>
          <p:cNvPr id="28" name="slot.agenda.page">
            <a:extLst xmlns:a="http://schemas.openxmlformats.org/drawingml/2006/main">
              <a:ext uri="{FF2B5EF4-FFF2-40B4-BE49-F238E27FC236}">
                <a16:creationId xmlns:a16="http://schemas.microsoft.com/office/drawing/2014/main" id="{F533F7FF-4D5D-42D9-9363-7BDC5ECC3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02 / 10</a:t>
            </a:r>
          </a:p>
        </p:txBody>
      </p:sp>
    </p:spTree>
    <p:extLst>
      <p:ext uri="{BB962C8B-B14F-4D97-AF65-F5344CB8AC3E}">
        <p14:creationId xmlns:p14="http://schemas.microsoft.com/office/powerpoint/2010/main" val="84672555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203E3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slot.agreements.brand">
            <a:extLst xmlns:a="http://schemas.openxmlformats.org/drawingml/2006/main">
              <a:ext uri="{FF2B5EF4-FFF2-40B4-BE49-F238E27FC236}">
                <a16:creationId xmlns:a16="http://schemas.microsoft.com/office/drawing/2014/main" id="{7422B356-163F-44BB-AD50-5BB8924E2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pPr>
            <a:r>
              <a: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rPr>
              <a:t xml:space="preserve">Cedar Room</a:t>
            </a:r>
          </a:p>
        </p:txBody>
      </p:sp>
      <p:sp>
        <p:nvSpPr>
          <p:cNvPr id="2" name="slot.agreements.title">
            <a:extLst xmlns:a="http://schemas.openxmlformats.org/drawingml/2006/main">
              <a:ext uri="{FF2B5EF4-FFF2-40B4-BE49-F238E27FC236}">
                <a16:creationId xmlns:a16="http://schemas.microsoft.com/office/drawing/2014/main" id="{94A31D69-797D-4D10-B219-FAC3847F6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11252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FFF8E9"/>
                </a:solidFill>
                <a:latin typeface="LXGW WenKai"/>
                <a:ea typeface="LXGW WenKai"/>
                <a:cs typeface="LXGW WenKai"/>
              </a:defRPr>
            </a:pPr>
            <a:r>
              <a:rPr sz="4425" b="0">
                <a:solidFill>
                  <a:srgbClr val="FFF8E9"/>
                </a:solidFill>
                <a:latin typeface="LXGW WenKai"/>
                <a:ea typeface="LXGW WenKai"/>
                <a:cs typeface="LXGW WenKai"/>
              </a:rPr>
              <a:t xml:space="preserve">今天怎样一起工作</a:t>
            </a:r>
          </a:p>
        </p:txBody>
      </p:sp>
      <p:sp>
        <p:nvSpPr>
          <p:cNvPr id="3" name="slot.agreements.n0">
            <a:extLst xmlns:a="http://schemas.openxmlformats.org/drawingml/2006/main">
              <a:ext uri="{FF2B5EF4-FFF2-40B4-BE49-F238E27FC236}">
                <a16:creationId xmlns:a16="http://schemas.microsoft.com/office/drawing/2014/main" id="{E31A287B-9FC6-4D4A-A7D3-8CE11097E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857500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rPr>
              <a:t xml:space="preserve">01</a:t>
            </a:r>
          </a:p>
        </p:txBody>
      </p:sp>
      <p:sp>
        <p:nvSpPr>
          <p:cNvPr id="4" name="slot.agreements.heading0">
            <a:extLst xmlns:a="http://schemas.openxmlformats.org/drawingml/2006/main">
              <a:ext uri="{FF2B5EF4-FFF2-40B4-BE49-F238E27FC236}">
                <a16:creationId xmlns:a16="http://schemas.microsoft.com/office/drawing/2014/main" id="{D1397C93-8DF1-4493-A086-A0F52A6DD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2857500"/>
            <a:ext cx="92392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FFF8E9"/>
                </a:solidFill>
                <a:latin typeface="LXGW WenKai"/>
                <a:ea typeface="LXGW WenKai"/>
                <a:cs typeface="LXGW WenKai"/>
              </a:defRPr>
            </a:pPr>
            <a:r>
              <a:rPr sz="2700" b="0">
                <a:solidFill>
                  <a:srgbClr val="FFF8E9"/>
                </a:solidFill>
                <a:latin typeface="LXGW WenKai"/>
                <a:ea typeface="LXGW WenKai"/>
                <a:cs typeface="LXGW WenKai"/>
              </a:rPr>
              <a:t xml:space="preserve">先写，再聊</a:t>
            </a:r>
          </a:p>
        </p:txBody>
      </p:sp>
      <p:sp>
        <p:nvSpPr>
          <p:cNvPr id="5" name="slot.agreements.body0">
            <a:extLst xmlns:a="http://schemas.openxmlformats.org/drawingml/2006/main">
              <a:ext uri="{FF2B5EF4-FFF2-40B4-BE49-F238E27FC236}">
                <a16:creationId xmlns:a16="http://schemas.microsoft.com/office/drawing/2014/main" id="{94C5DA16-9A69-400E-A876-FB84E5C42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3400425"/>
            <a:ext cx="8953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00" b="0">
                <a:solidFill>
                  <a:srgbClr val="FFF8E9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FFF8E9"/>
                </a:solidFill>
                <a:latin typeface="Noto Sans SC"/>
                <a:ea typeface="Noto Sans SC"/>
                <a:cs typeface="Noto Sans SC"/>
              </a:rPr>
              <a:t xml:space="preserve">给每个人一点安静形成想法的时间。</a:t>
            </a:r>
          </a:p>
        </p:txBody>
      </p:sp>
      <p:sp>
        <p:nvSpPr>
          <p:cNvPr id="6" name="slot.agreements.n1">
            <a:extLst xmlns:a="http://schemas.openxmlformats.org/drawingml/2006/main">
              <a:ext uri="{FF2B5EF4-FFF2-40B4-BE49-F238E27FC236}">
                <a16:creationId xmlns:a16="http://schemas.microsoft.com/office/drawing/2014/main" id="{EAA37C32-B86D-44A9-BD9C-61200A9AB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24300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rPr>
              <a:t xml:space="preserve">02</a:t>
            </a:r>
          </a:p>
        </p:txBody>
      </p:sp>
      <p:sp>
        <p:nvSpPr>
          <p:cNvPr id="7" name="slot.agreements.heading1">
            <a:extLst xmlns:a="http://schemas.openxmlformats.org/drawingml/2006/main">
              <a:ext uri="{FF2B5EF4-FFF2-40B4-BE49-F238E27FC236}">
                <a16:creationId xmlns:a16="http://schemas.microsoft.com/office/drawing/2014/main" id="{2A6CFCCA-11F9-41DC-9BB9-8B0E6019F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3924300"/>
            <a:ext cx="92392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FFF8E9"/>
                </a:solidFill>
                <a:latin typeface="LXGW WenKai"/>
                <a:ea typeface="LXGW WenKai"/>
                <a:cs typeface="LXGW WenKai"/>
              </a:defRPr>
            </a:pPr>
            <a:r>
              <a:rPr sz="2700" b="0">
                <a:solidFill>
                  <a:srgbClr val="FFF8E9"/>
                </a:solidFill>
                <a:latin typeface="LXGW WenKai"/>
                <a:ea typeface="LXGW WenKai"/>
                <a:cs typeface="LXGW WenKai"/>
              </a:rPr>
              <a:t xml:space="preserve">描述具体时刻</a:t>
            </a:r>
          </a:p>
        </p:txBody>
      </p:sp>
      <p:sp>
        <p:nvSpPr>
          <p:cNvPr id="8" name="slot.agreements.body1">
            <a:extLst xmlns:a="http://schemas.openxmlformats.org/drawingml/2006/main">
              <a:ext uri="{FF2B5EF4-FFF2-40B4-BE49-F238E27FC236}">
                <a16:creationId xmlns:a16="http://schemas.microsoft.com/office/drawing/2014/main" id="{7D2FE77E-04B6-4C3B-85CF-5911C5F08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4467225"/>
            <a:ext cx="8953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00" b="0">
                <a:solidFill>
                  <a:srgbClr val="FFF8E9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FFF8E9"/>
                </a:solidFill>
                <a:latin typeface="Noto Sans SC"/>
                <a:ea typeface="Noto Sans SC"/>
                <a:cs typeface="Noto Sans SC"/>
              </a:rPr>
              <a:t xml:space="preserve">说清发生了什么，不评价某个人。</a:t>
            </a:r>
          </a:p>
        </p:txBody>
      </p:sp>
      <p:sp>
        <p:nvSpPr>
          <p:cNvPr id="9" name="slot.agreements.n2">
            <a:extLst xmlns:a="http://schemas.openxmlformats.org/drawingml/2006/main">
              <a:ext uri="{FF2B5EF4-FFF2-40B4-BE49-F238E27FC236}">
                <a16:creationId xmlns:a16="http://schemas.microsoft.com/office/drawing/2014/main" id="{97A90531-B9B4-4C3F-8B5F-8CD5A4029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91100"/>
            <a:ext cx="857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247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rPr>
              <a:t xml:space="preserve">03</a:t>
            </a:r>
          </a:p>
        </p:txBody>
      </p:sp>
      <p:sp>
        <p:nvSpPr>
          <p:cNvPr id="10" name="slot.agreements.heading2">
            <a:extLst xmlns:a="http://schemas.openxmlformats.org/drawingml/2006/main">
              <a:ext uri="{FF2B5EF4-FFF2-40B4-BE49-F238E27FC236}">
                <a16:creationId xmlns:a16="http://schemas.microsoft.com/office/drawing/2014/main" id="{CCF27A84-AA9C-43AD-867D-2FAA56E82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57375" y="4991100"/>
            <a:ext cx="923925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2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FFF8E9"/>
                </a:solidFill>
                <a:latin typeface="LXGW WenKai"/>
                <a:ea typeface="LXGW WenKai"/>
                <a:cs typeface="LXGW WenKai"/>
              </a:defRPr>
            </a:pPr>
            <a:r>
              <a:rPr sz="2700" b="0">
                <a:solidFill>
                  <a:srgbClr val="FFF8E9"/>
                </a:solidFill>
                <a:latin typeface="LXGW WenKai"/>
                <a:ea typeface="LXGW WenKai"/>
                <a:cs typeface="LXGW WenKai"/>
              </a:rPr>
              <a:t xml:space="preserve">明确后续负责人</a:t>
            </a:r>
          </a:p>
        </p:txBody>
      </p:sp>
      <p:sp>
        <p:nvSpPr>
          <p:cNvPr id="11" name="slot.agreements.body2">
            <a:extLst xmlns:a="http://schemas.openxmlformats.org/drawingml/2006/main">
              <a:ext uri="{FF2B5EF4-FFF2-40B4-BE49-F238E27FC236}">
                <a16:creationId xmlns:a16="http://schemas.microsoft.com/office/drawing/2014/main" id="{B1828E9F-7E7D-4F6A-9DCA-D5529FF220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85950" y="5534025"/>
            <a:ext cx="8953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00" b="0">
                <a:solidFill>
                  <a:srgbClr val="FFF8E9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FFF8E9"/>
                </a:solidFill>
                <a:latin typeface="Noto Sans SC"/>
                <a:ea typeface="Noto Sans SC"/>
                <a:cs typeface="Noto Sans SC"/>
              </a:rPr>
              <a:t xml:space="preserve">选一个小动作，让它有人继续推进。</a:t>
            </a:r>
          </a:p>
        </p:txBody>
      </p:sp>
      <p:sp>
        <p:nvSpPr>
          <p:cNvPr id="12" name="slot.agreements.note">
            <a:extLst xmlns:a="http://schemas.openxmlformats.org/drawingml/2006/main">
              <a:ext uri="{FF2B5EF4-FFF2-40B4-BE49-F238E27FC236}">
                <a16:creationId xmlns:a16="http://schemas.microsoft.com/office/drawing/2014/main" id="{6AC668C7-5D5D-4804-82E8-0AE0A7A89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009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00" b="0">
                <a:solidFill>
                  <a:srgbClr val="FFF8E9"/>
                </a:solidFill>
                <a:latin typeface="Noto Sans SC"/>
                <a:ea typeface="Noto Sans SC"/>
                <a:cs typeface="Noto Sans SC"/>
              </a:defRPr>
            </a:pPr>
            <a:r>
              <a:rPr sz="900" b="0">
                <a:solidFill>
                  <a:srgbClr val="FFF8E9"/>
                </a:solidFill>
                <a:latin typeface="Noto Sans SC"/>
                <a:ea typeface="Noto Sans SC"/>
                <a:cs typeface="Noto Sans SC"/>
              </a:rPr>
              <a:t xml:space="preserve">虚构工作坊；笔记与行动均为练习示例。</a:t>
            </a:r>
          </a:p>
        </p:txBody>
      </p:sp>
      <p:sp>
        <p:nvSpPr>
          <p:cNvPr id="13" name="slot.agreements.page">
            <a:extLst xmlns:a="http://schemas.openxmlformats.org/drawingml/2006/main">
              <a:ext uri="{FF2B5EF4-FFF2-40B4-BE49-F238E27FC236}">
                <a16:creationId xmlns:a16="http://schemas.microsoft.com/office/drawing/2014/main" id="{A12FD63C-D0EC-4A05-AC52-85D0285E5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pPr>
            <a:r>
              <a: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rPr>
              <a:t xml:space="preserve">03 / 10</a:t>
            </a:r>
          </a:p>
        </p:txBody>
      </p:sp>
    </p:spTree>
    <p:extLst>
      <p:ext uri="{BB962C8B-B14F-4D97-AF65-F5344CB8AC3E}">
        <p14:creationId xmlns:p14="http://schemas.microsoft.com/office/powerpoint/2010/main" val="203520091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43327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ot.question.brand">
            <a:extLst xmlns:a="http://schemas.openxmlformats.org/drawingml/2006/main">
              <a:ext uri="{FF2B5EF4-FFF2-40B4-BE49-F238E27FC236}">
                <a16:creationId xmlns:a16="http://schemas.microsoft.com/office/drawing/2014/main" id="{FBD3395F-5F37-450B-96C9-F4526B58D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pPr>
            <a:r>
              <a: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rPr>
              <a:t xml:space="preserve">Cedar Room</a:t>
            </a:r>
          </a:p>
        </p:txBody>
      </p:sp>
      <p:sp>
        <p:nvSpPr>
          <p:cNvPr id="2" name="slot.question.title">
            <a:extLst xmlns:a="http://schemas.openxmlformats.org/drawingml/2006/main">
              <a:ext uri="{FF2B5EF4-FFF2-40B4-BE49-F238E27FC236}">
                <a16:creationId xmlns:a16="http://schemas.microsoft.com/office/drawing/2014/main" id="{10816AB1-EA2E-4047-AB2C-BF57584C2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04925"/>
            <a:ext cx="1101090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525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6525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6525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6525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6525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6525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6525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6525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6525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6525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6525" b="1">
                <a:solidFill>
                  <a:srgbClr val="FFF8E9"/>
                </a:solidFill>
                <a:latin typeface="LXGW WenKai"/>
                <a:ea typeface="LXGW WenKai"/>
                <a:cs typeface="LXGW WenKai"/>
              </a:defRPr>
            </a:pPr>
            <a:r>
              <a:rPr sz="5100" b="0">
                <a:solidFill>
                  <a:srgbClr val="FFF8E9"/>
                </a:solidFill>
                <a:latin typeface="LXGW WenKai"/>
                <a:ea typeface="LXGW WenKai"/>
                <a:cs typeface="LXGW WenKai"/>
              </a:rPr>
              <a:t xml:space="preserve">怎样让初次来的人，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6525" b="1">
                <a:solidFill>
                  <a:srgbClr val="FFF8E9"/>
                </a:solidFill>
                <a:latin typeface="LXGW WenKai"/>
                <a:ea typeface="LXGW WenKai"/>
                <a:cs typeface="LXGW WenKai"/>
              </a:defRPr>
            </a:pPr>
            <a:r>
              <a:rPr sz="5100" b="0">
                <a:solidFill>
                  <a:srgbClr val="FFF8E9"/>
                </a:solidFill>
                <a:latin typeface="LXGW WenKai"/>
                <a:ea typeface="LXGW WenKai"/>
                <a:cs typeface="LXGW WenKai"/>
              </a:rPr>
              <a:t xml:space="preserve">觉得这里欢迎自己？</a:t>
            </a:r>
          </a:p>
        </p:txBody>
      </p:sp>
      <p:sp>
        <p:nvSpPr>
          <p:cNvPr id="3" name="slot.question.body">
            <a:extLst xmlns:a="http://schemas.openxmlformats.org/drawingml/2006/main">
              <a:ext uri="{FF2B5EF4-FFF2-40B4-BE49-F238E27FC236}">
                <a16:creationId xmlns:a16="http://schemas.microsoft.com/office/drawing/2014/main" id="{14C072BD-36DD-4199-BAF4-B144AB076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324350"/>
            <a:ext cx="9239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1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1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1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1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1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1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1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1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1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75" b="0">
                <a:solidFill>
                  <a:srgbClr val="FFF8E9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0">
                <a:solidFill>
                  <a:srgbClr val="FFF8E9"/>
                </a:solidFill>
                <a:latin typeface="Noto Sans SC"/>
                <a:ea typeface="Noto Sans SC"/>
                <a:cs typeface="Noto Sans SC"/>
              </a:rPr>
              <a:t xml:space="preserve">想一想，一个人刚走进共享空间的前几分钟。</a:t>
            </a:r>
          </a:p>
        </p:txBody>
      </p:sp>
      <p:sp>
        <p:nvSpPr>
          <p:cNvPr id="4" name="slot.question.example">
            <a:extLst xmlns:a="http://schemas.openxmlformats.org/drawingml/2006/main">
              <a:ext uri="{FF2B5EF4-FFF2-40B4-BE49-F238E27FC236}">
                <a16:creationId xmlns:a16="http://schemas.microsoft.com/office/drawing/2014/main" id="{0E918DD7-DCFD-4374-8399-392266B50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619750"/>
            <a:ext cx="108013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57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57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57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57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57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57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57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57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57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575" b="0">
                <a:solidFill>
                  <a:srgbClr val="DFFF79"/>
                </a:solidFill>
                <a:latin typeface="Noto Sans SC"/>
                <a:ea typeface="Noto Sans SC"/>
                <a:cs typeface="Noto Sans SC"/>
              </a:defRPr>
            </a:pPr>
            <a:r>
              <a:rPr sz="1575" b="0">
                <a:solidFill>
                  <a:srgbClr val="DFFF79"/>
                </a:solidFill>
                <a:latin typeface="Noto Sans SC"/>
                <a:ea typeface="Noto Sans SC"/>
                <a:cs typeface="Noto Sans SC"/>
              </a:rPr>
              <a:t xml:space="preserve">练习情境：新访客到了，却不知道哪项活动可以参与，也不知道该问谁。</a:t>
            </a:r>
          </a:p>
        </p:txBody>
      </p:sp>
      <p:sp>
        <p:nvSpPr>
          <p:cNvPr id="5" name="slot.question.note">
            <a:extLst xmlns:a="http://schemas.openxmlformats.org/drawingml/2006/main">
              <a:ext uri="{FF2B5EF4-FFF2-40B4-BE49-F238E27FC236}">
                <a16:creationId xmlns:a16="http://schemas.microsoft.com/office/drawing/2014/main" id="{DFB7AD02-1352-4371-9BF7-81925489D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009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00" b="0">
                <a:solidFill>
                  <a:srgbClr val="FFF8E9"/>
                </a:solidFill>
                <a:latin typeface="Noto Sans SC"/>
                <a:ea typeface="Noto Sans SC"/>
                <a:cs typeface="Noto Sans SC"/>
              </a:defRPr>
            </a:pPr>
            <a:r>
              <a:rPr sz="900" b="0">
                <a:solidFill>
                  <a:srgbClr val="FFF8E9"/>
                </a:solidFill>
                <a:latin typeface="Noto Sans SC"/>
                <a:ea typeface="Noto Sans SC"/>
                <a:cs typeface="Noto Sans SC"/>
              </a:rPr>
              <a:t xml:space="preserve">虚构工作坊；笔记与行动均为练习示例。</a:t>
            </a:r>
          </a:p>
        </p:txBody>
      </p:sp>
      <p:sp>
        <p:nvSpPr>
          <p:cNvPr id="6" name="slot.question.page">
            <a:extLst xmlns:a="http://schemas.openxmlformats.org/drawingml/2006/main">
              <a:ext uri="{FF2B5EF4-FFF2-40B4-BE49-F238E27FC236}">
                <a16:creationId xmlns:a16="http://schemas.microsoft.com/office/drawing/2014/main" id="{A949D0FB-9712-4C19-BEC5-68C4D8AAF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pPr>
            <a:r>
              <a: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rPr>
              <a:t xml:space="preserve">04 / 10</a:t>
            </a:r>
          </a:p>
        </p:txBody>
      </p:sp>
    </p:spTree>
    <p:extLst>
      <p:ext uri="{BB962C8B-B14F-4D97-AF65-F5344CB8AC3E}">
        <p14:creationId xmlns:p14="http://schemas.microsoft.com/office/powerpoint/2010/main" val="5897921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FFF7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slot.write.brand">
            <a:extLst xmlns:a="http://schemas.openxmlformats.org/drawingml/2006/main">
              <a:ext uri="{FF2B5EF4-FFF2-40B4-BE49-F238E27FC236}">
                <a16:creationId xmlns:a16="http://schemas.microsoft.com/office/drawing/2014/main" id="{465EF297-09F6-4322-B920-095017253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Cedar Room</a:t>
            </a:r>
          </a:p>
        </p:txBody>
      </p:sp>
      <p:sp>
        <p:nvSpPr>
          <p:cNvPr id="2" name="slot.write.title">
            <a:extLst xmlns:a="http://schemas.openxmlformats.org/drawingml/2006/main">
              <a:ext uri="{FF2B5EF4-FFF2-40B4-BE49-F238E27FC236}">
                <a16:creationId xmlns:a16="http://schemas.microsoft.com/office/drawing/2014/main" id="{E44AA742-63BF-4E6F-B792-D59A68CEF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00175"/>
            <a:ext cx="7191375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67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667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667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667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667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667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667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667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667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667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6675" b="1">
                <a:solidFill>
                  <a:srgbClr val="203E3B"/>
                </a:solidFill>
                <a:latin typeface="LXGW WenKai"/>
                <a:ea typeface="LXGW WenKai"/>
                <a:cs typeface="LXGW WenKai"/>
              </a:defRPr>
            </a:pPr>
            <a:r>
              <a:rPr sz="5175" b="0">
                <a:solidFill>
                  <a:srgbClr val="203E3B"/>
                </a:solidFill>
                <a:latin typeface="LXGW WenKai"/>
                <a:ea typeface="LXGW WenKai"/>
                <a:cs typeface="LXGW WenKai"/>
              </a:rPr>
              <a:t xml:space="preserve">一个具体时刻，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6675" b="1">
                <a:solidFill>
                  <a:srgbClr val="203E3B"/>
                </a:solidFill>
                <a:latin typeface="LXGW WenKai"/>
                <a:ea typeface="LXGW WenKai"/>
                <a:cs typeface="LXGW WenKai"/>
              </a:defRPr>
            </a:pPr>
            <a:r>
              <a:rPr sz="5175" b="0">
                <a:solidFill>
                  <a:srgbClr val="203E3B"/>
                </a:solidFill>
                <a:latin typeface="LXGW WenKai"/>
                <a:ea typeface="LXGW WenKai"/>
                <a:cs typeface="LXGW WenKai"/>
              </a:rPr>
              <a:t xml:space="preserve">写成一条笔记</a:t>
            </a:r>
          </a:p>
        </p:txBody>
      </p:sp>
      <p:sp>
        <p:nvSpPr>
          <p:cNvPr id="3" name="slot.write.body">
            <a:extLst xmlns:a="http://schemas.openxmlformats.org/drawingml/2006/main">
              <a:ext uri="{FF2B5EF4-FFF2-40B4-BE49-F238E27FC236}">
                <a16:creationId xmlns:a16="http://schemas.microsoft.com/office/drawing/2014/main" id="{92747D69-5E71-4E3E-BA92-45E7D9D3A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257675"/>
            <a:ext cx="6858000" cy="11525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75" b="0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0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写下当时发生的事、缺少的信息，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2175" b="0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0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以及什么会有帮助。</a:t>
            </a:r>
          </a:p>
        </p:txBody>
      </p:sp>
      <p:sp>
        <p:nvSpPr>
          <p:cNvPr id="4" name="slot.write.clock">
            <a:extLst xmlns:a="http://schemas.openxmlformats.org/drawingml/2006/main">
              <a:ext uri="{FF2B5EF4-FFF2-40B4-BE49-F238E27FC236}">
                <a16:creationId xmlns:a16="http://schemas.microsoft.com/office/drawing/2014/main" id="{DA09B127-D83B-45E0-86B9-5732FA82D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1809750"/>
            <a:ext cx="3524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100" b="1">
                <a:solidFill>
                  <a:srgbClr val="433276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8100" b="1">
                <a:solidFill>
                  <a:srgbClr val="433276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8100" b="1">
                <a:solidFill>
                  <a:srgbClr val="433276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8100" b="1">
                <a:solidFill>
                  <a:srgbClr val="433276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8100" b="1">
                <a:solidFill>
                  <a:srgbClr val="433276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8100" b="1">
                <a:solidFill>
                  <a:srgbClr val="433276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8100" b="1">
                <a:solidFill>
                  <a:srgbClr val="433276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8100" b="1">
                <a:solidFill>
                  <a:srgbClr val="433276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8100" b="1">
                <a:solidFill>
                  <a:srgbClr val="433276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8100" b="1">
                <a:solidFill>
                  <a:srgbClr val="433276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8100" b="1">
                <a:solidFill>
                  <a:srgbClr val="433276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8100" b="1">
                <a:solidFill>
                  <a:srgbClr val="433276"/>
                </a:solidFill>
                <a:latin typeface="Bricolage Grotesque"/>
                <a:ea typeface="Bricolage Grotesque"/>
                <a:cs typeface="Bricolage Grotesque"/>
              </a:rPr>
              <a:t xml:space="preserve">05:00</a:t>
            </a:r>
          </a:p>
        </p:txBody>
      </p:sp>
      <p:sp>
        <p:nvSpPr>
          <p:cNvPr id="5" name="slot.write.clocklabel">
            <a:extLst xmlns:a="http://schemas.openxmlformats.org/drawingml/2006/main">
              <a:ext uri="{FF2B5EF4-FFF2-40B4-BE49-F238E27FC236}">
                <a16:creationId xmlns:a16="http://schemas.microsoft.com/office/drawing/2014/main" id="{6E0FBC3A-2F2D-486F-8174-65DE3AF3B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01025" y="3648075"/>
            <a:ext cx="3333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5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5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5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5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5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5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5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5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57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1575" b="1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安静书写时间</a:t>
            </a:r>
          </a:p>
        </p:txBody>
      </p:sp>
      <p:sp>
        <p:nvSpPr>
          <p:cNvPr id="6" name="slot.write.cue">
            <a:extLst xmlns:a="http://schemas.openxmlformats.org/drawingml/2006/main">
              <a:ext uri="{FF2B5EF4-FFF2-40B4-BE49-F238E27FC236}">
                <a16:creationId xmlns:a16="http://schemas.microsoft.com/office/drawing/2014/main" id="{78F95AF2-AFD0-429D-B22D-1394212F7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895975"/>
            <a:ext cx="107632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6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6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6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6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6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6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6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6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6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65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165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不写人名，描述到访过程，不评价某个人。</a:t>
            </a:r>
          </a:p>
        </p:txBody>
      </p:sp>
      <p:sp>
        <p:nvSpPr>
          <p:cNvPr id="7" name="slot.write.note">
            <a:extLst xmlns:a="http://schemas.openxmlformats.org/drawingml/2006/main">
              <a:ext uri="{FF2B5EF4-FFF2-40B4-BE49-F238E27FC236}">
                <a16:creationId xmlns:a16="http://schemas.microsoft.com/office/drawing/2014/main" id="{1B5A682E-F916-48FC-BBC8-35BE9E09D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009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0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90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虚构工作坊；笔记与行动均为练习示例。</a:t>
            </a:r>
          </a:p>
        </p:txBody>
      </p:sp>
      <p:sp>
        <p:nvSpPr>
          <p:cNvPr id="8" name="slot.write.page">
            <a:extLst xmlns:a="http://schemas.openxmlformats.org/drawingml/2006/main">
              <a:ext uri="{FF2B5EF4-FFF2-40B4-BE49-F238E27FC236}">
                <a16:creationId xmlns:a16="http://schemas.microsoft.com/office/drawing/2014/main" id="{76AEA771-7C0D-4EEB-B067-EE2B22B48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05 / 10</a:t>
            </a:r>
          </a:p>
        </p:txBody>
      </p:sp>
    </p:spTree>
    <p:extLst>
      <p:ext uri="{BB962C8B-B14F-4D97-AF65-F5344CB8AC3E}">
        <p14:creationId xmlns:p14="http://schemas.microsoft.com/office/powerpoint/2010/main" val="39148028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slot.groups.brand">
            <a:extLst xmlns:a="http://schemas.openxmlformats.org/drawingml/2006/main">
              <a:ext uri="{FF2B5EF4-FFF2-40B4-BE49-F238E27FC236}">
                <a16:creationId xmlns:a16="http://schemas.microsoft.com/office/drawing/2014/main" id="{2146BEC9-9178-4D14-9415-A89C7F3FC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Cedar Room</a:t>
            </a:r>
          </a:p>
        </p:txBody>
      </p:sp>
      <p:sp>
        <p:nvSpPr>
          <p:cNvPr id="2" name="slot.groups.title">
            <a:extLst xmlns:a="http://schemas.openxmlformats.org/drawingml/2006/main">
              <a:ext uri="{FF2B5EF4-FFF2-40B4-BE49-F238E27FC236}">
                <a16:creationId xmlns:a16="http://schemas.microsoft.com/office/drawing/2014/main" id="{6493BDD9-4799-4C03-B590-3BA3BED22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11252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203E3B"/>
                </a:solidFill>
                <a:latin typeface="LXGW WenKai"/>
                <a:ea typeface="LXGW WenKai"/>
                <a:cs typeface="LXGW WenKai"/>
              </a:defRPr>
            </a:pPr>
            <a:r>
              <a:rPr sz="4425" b="0">
                <a:solidFill>
                  <a:srgbClr val="203E3B"/>
                </a:solidFill>
                <a:latin typeface="LXGW WenKai"/>
                <a:ea typeface="LXGW WenKai"/>
                <a:cs typeface="LXGW WenKai"/>
              </a:rPr>
              <a:t xml:space="preserve">找出共同的需要</a:t>
            </a:r>
          </a:p>
        </p:txBody>
      </p:sp>
      <p:sp>
        <p:nvSpPr>
          <p:cNvPr id="3" name="slot.groups.instruction">
            <a:extLst xmlns:a="http://schemas.openxmlformats.org/drawingml/2006/main">
              <a:ext uri="{FF2B5EF4-FFF2-40B4-BE49-F238E27FC236}">
                <a16:creationId xmlns:a16="http://schemas.microsoft.com/office/drawing/2014/main" id="{4B95509B-FA88-4945-9CD5-2E2C11F30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24125"/>
            <a:ext cx="108966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95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195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依次读出笔记，先归纳需要，再讨论方案。</a:t>
            </a:r>
          </a:p>
        </p:txBody>
      </p:sp>
      <p:sp>
        <p:nvSpPr>
          <p:cNvPr id="4" name="box.groups.top0">
            <a:extLst xmlns:a="http://schemas.openxmlformats.org/drawingml/2006/main">
              <a:ext uri="{FF2B5EF4-FFF2-40B4-BE49-F238E27FC236}">
                <a16:creationId xmlns:a16="http://schemas.microsoft.com/office/drawing/2014/main" id="{7D33F7D8-E8BF-4B8B-A532-BA52320D7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590925"/>
            <a:ext cx="3333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04D"/>
          </a:solidFill>
          <a:ln xmlns:a="http://schemas.openxmlformats.org/drawingml/2006/main" w="0">
            <a:noFill/>
          </a:ln>
        </p:spPr>
      </p:sp>
      <p:sp>
        <p:nvSpPr>
          <p:cNvPr id="5" name="slot.groups.heading0">
            <a:extLst xmlns:a="http://schemas.openxmlformats.org/drawingml/2006/main">
              <a:ext uri="{FF2B5EF4-FFF2-40B4-BE49-F238E27FC236}">
                <a16:creationId xmlns:a16="http://schemas.microsoft.com/office/drawing/2014/main" id="{2721D9C5-BED4-4A6F-8DE8-061B60427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38575"/>
            <a:ext cx="33337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625" b="1">
                <a:solidFill>
                  <a:srgbClr val="203E3B"/>
                </a:solidFill>
                <a:latin typeface="LXGW WenKai"/>
                <a:ea typeface="LXGW WenKai"/>
                <a:cs typeface="LXGW WenKai"/>
              </a:defRPr>
            </a:pPr>
            <a:r>
              <a:rPr sz="2625" b="0">
                <a:solidFill>
                  <a:srgbClr val="203E3B"/>
                </a:solidFill>
                <a:latin typeface="LXGW WenKai"/>
                <a:ea typeface="LXGW WenKai"/>
                <a:cs typeface="LXGW WenKai"/>
              </a:rPr>
              <a:t xml:space="preserve">清楚的入口</a:t>
            </a:r>
          </a:p>
        </p:txBody>
      </p:sp>
      <p:sp>
        <p:nvSpPr>
          <p:cNvPr id="6" name="slot.groups.body0">
            <a:extLst xmlns:a="http://schemas.openxmlformats.org/drawingml/2006/main">
              <a:ext uri="{FF2B5EF4-FFF2-40B4-BE49-F238E27FC236}">
                <a16:creationId xmlns:a16="http://schemas.microsoft.com/office/drawing/2014/main" id="{1F895031-B0E1-46CA-988A-A998AA259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953000"/>
            <a:ext cx="3333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0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0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我应该先去哪里？</a:t>
            </a:r>
          </a:p>
        </p:txBody>
      </p:sp>
      <p:sp>
        <p:nvSpPr>
          <p:cNvPr id="7" name="box.groups.top1">
            <a:extLst xmlns:a="http://schemas.openxmlformats.org/drawingml/2006/main">
              <a:ext uri="{FF2B5EF4-FFF2-40B4-BE49-F238E27FC236}">
                <a16:creationId xmlns:a16="http://schemas.microsoft.com/office/drawing/2014/main" id="{6C554BA3-6244-489D-9D03-BF2252C6D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590925"/>
            <a:ext cx="3333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33276"/>
          </a:solidFill>
          <a:ln xmlns:a="http://schemas.openxmlformats.org/drawingml/2006/main" w="0">
            <a:noFill/>
          </a:ln>
        </p:spPr>
      </p:sp>
      <p:sp>
        <p:nvSpPr>
          <p:cNvPr id="8" name="slot.groups.heading1">
            <a:extLst xmlns:a="http://schemas.openxmlformats.org/drawingml/2006/main">
              <a:ext uri="{FF2B5EF4-FFF2-40B4-BE49-F238E27FC236}">
                <a16:creationId xmlns:a16="http://schemas.microsoft.com/office/drawing/2014/main" id="{B0830D1A-0792-462C-A533-B242678AA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838575"/>
            <a:ext cx="33337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625" b="1">
                <a:solidFill>
                  <a:srgbClr val="203E3B"/>
                </a:solidFill>
                <a:latin typeface="LXGW WenKai"/>
                <a:ea typeface="LXGW WenKai"/>
                <a:cs typeface="LXGW WenKai"/>
              </a:defRPr>
            </a:pPr>
            <a:r>
              <a:rPr sz="2625" b="0">
                <a:solidFill>
                  <a:srgbClr val="203E3B"/>
                </a:solidFill>
                <a:latin typeface="LXGW WenKai"/>
                <a:ea typeface="LXGW WenKai"/>
                <a:cs typeface="LXGW WenKai"/>
              </a:rPr>
              <a:t xml:space="preserve">容易参与的第一步</a:t>
            </a:r>
          </a:p>
        </p:txBody>
      </p:sp>
      <p:sp>
        <p:nvSpPr>
          <p:cNvPr id="9" name="slot.groups.body1">
            <a:extLst xmlns:a="http://schemas.openxmlformats.org/drawingml/2006/main">
              <a:ext uri="{FF2B5EF4-FFF2-40B4-BE49-F238E27FC236}">
                <a16:creationId xmlns:a16="http://schemas.microsoft.com/office/drawing/2014/main" id="{7DEC676E-3B05-4FA2-B3C9-E03022E45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4953000"/>
            <a:ext cx="3333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0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0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今天可以参加什么？</a:t>
            </a:r>
          </a:p>
        </p:txBody>
      </p:sp>
      <p:sp>
        <p:nvSpPr>
          <p:cNvPr id="10" name="box.groups.top2">
            <a:extLst xmlns:a="http://schemas.openxmlformats.org/drawingml/2006/main">
              <a:ext uri="{FF2B5EF4-FFF2-40B4-BE49-F238E27FC236}">
                <a16:creationId xmlns:a16="http://schemas.microsoft.com/office/drawing/2014/main" id="{8B4262DF-8EC7-4641-AF78-85F106DCC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590925"/>
            <a:ext cx="33337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03E3B"/>
          </a:solidFill>
          <a:ln xmlns:a="http://schemas.openxmlformats.org/drawingml/2006/main" w="0">
            <a:noFill/>
          </a:ln>
        </p:spPr>
      </p:sp>
      <p:sp>
        <p:nvSpPr>
          <p:cNvPr id="11" name="slot.groups.heading2">
            <a:extLst xmlns:a="http://schemas.openxmlformats.org/drawingml/2006/main">
              <a:ext uri="{FF2B5EF4-FFF2-40B4-BE49-F238E27FC236}">
                <a16:creationId xmlns:a16="http://schemas.microsoft.com/office/drawing/2014/main" id="{67CED4E6-8D9B-4F61-95F8-DD269B51E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838575"/>
            <a:ext cx="3333750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2625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625" b="1">
                <a:solidFill>
                  <a:srgbClr val="203E3B"/>
                </a:solidFill>
                <a:latin typeface="LXGW WenKai"/>
                <a:ea typeface="LXGW WenKai"/>
                <a:cs typeface="LXGW WenKai"/>
              </a:defRPr>
            </a:pPr>
            <a:r>
              <a:rPr sz="2625" b="0">
                <a:solidFill>
                  <a:srgbClr val="203E3B"/>
                </a:solidFill>
                <a:latin typeface="LXGW WenKai"/>
                <a:ea typeface="LXGW WenKai"/>
                <a:cs typeface="LXGW WenKai"/>
              </a:rPr>
              <a:t xml:space="preserve">可以询问的人</a:t>
            </a:r>
          </a:p>
        </p:txBody>
      </p:sp>
      <p:sp>
        <p:nvSpPr>
          <p:cNvPr id="12" name="slot.groups.body2">
            <a:extLst xmlns:a="http://schemas.openxmlformats.org/drawingml/2006/main">
              <a:ext uri="{FF2B5EF4-FFF2-40B4-BE49-F238E27FC236}">
                <a16:creationId xmlns:a16="http://schemas.microsoft.com/office/drawing/2014/main" id="{6D92F270-DF94-4993-8556-8AB10F7BB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953000"/>
            <a:ext cx="3333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0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025" b="0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2025" b="0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谁可以帮助我？</a:t>
            </a:r>
          </a:p>
        </p:txBody>
      </p:sp>
      <p:sp>
        <p:nvSpPr>
          <p:cNvPr id="13" name="slot.groups.cue">
            <a:extLst xmlns:a="http://schemas.openxmlformats.org/drawingml/2006/main">
              <a:ext uri="{FF2B5EF4-FFF2-40B4-BE49-F238E27FC236}">
                <a16:creationId xmlns:a16="http://schemas.microsoft.com/office/drawing/2014/main" id="{BBC17819-A5E5-417D-AFAB-CE0941438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76950"/>
            <a:ext cx="108966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先说清共同的需要，再讨论解决办法。</a:t>
            </a:r>
          </a:p>
        </p:txBody>
      </p:sp>
      <p:sp>
        <p:nvSpPr>
          <p:cNvPr id="14" name="slot.groups.note">
            <a:extLst xmlns:a="http://schemas.openxmlformats.org/drawingml/2006/main">
              <a:ext uri="{FF2B5EF4-FFF2-40B4-BE49-F238E27FC236}">
                <a16:creationId xmlns:a16="http://schemas.microsoft.com/office/drawing/2014/main" id="{FB03C7D1-C220-4D02-88F2-F722B71DF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009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0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90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虚构工作坊；笔记与行动均为练习示例。</a:t>
            </a:r>
          </a:p>
        </p:txBody>
      </p:sp>
      <p:sp>
        <p:nvSpPr>
          <p:cNvPr id="15" name="slot.groups.page">
            <a:extLst xmlns:a="http://schemas.openxmlformats.org/drawingml/2006/main">
              <a:ext uri="{FF2B5EF4-FFF2-40B4-BE49-F238E27FC236}">
                <a16:creationId xmlns:a16="http://schemas.microsoft.com/office/drawing/2014/main" id="{9C558116-BC14-45FF-8CD4-8EE1F62DA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06 / 10</a:t>
            </a:r>
          </a:p>
        </p:txBody>
      </p:sp>
    </p:spTree>
    <p:extLst>
      <p:ext uri="{BB962C8B-B14F-4D97-AF65-F5344CB8AC3E}">
        <p14:creationId xmlns:p14="http://schemas.microsoft.com/office/powerpoint/2010/main" val="176302335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704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slot.choose.brand">
            <a:extLst xmlns:a="http://schemas.openxmlformats.org/drawingml/2006/main">
              <a:ext uri="{FF2B5EF4-FFF2-40B4-BE49-F238E27FC236}">
                <a16:creationId xmlns:a16="http://schemas.microsoft.com/office/drawing/2014/main" id="{875699E2-181E-46BB-9DD6-C2E983AB6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Cedar Room</a:t>
            </a:r>
          </a:p>
        </p:txBody>
      </p:sp>
      <p:sp>
        <p:nvSpPr>
          <p:cNvPr id="2" name="slot.choose.title">
            <a:extLst xmlns:a="http://schemas.openxmlformats.org/drawingml/2006/main">
              <a:ext uri="{FF2B5EF4-FFF2-40B4-BE49-F238E27FC236}">
                <a16:creationId xmlns:a16="http://schemas.microsoft.com/office/drawing/2014/main" id="{EBB90643-88A0-4312-BAE9-E61EBC2E8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11252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203E3B"/>
                </a:solidFill>
                <a:latin typeface="LXGW WenKai"/>
                <a:ea typeface="LXGW WenKai"/>
                <a:cs typeface="LXGW WenKai"/>
              </a:defRPr>
            </a:pPr>
            <a:r>
              <a:rPr sz="4425" b="0">
                <a:solidFill>
                  <a:srgbClr val="203E3B"/>
                </a:solidFill>
                <a:latin typeface="LXGW WenKai"/>
                <a:ea typeface="LXGW WenKai"/>
                <a:cs typeface="LXGW WenKai"/>
              </a:rPr>
              <a:t xml:space="preserve">选一件可以尝试的事</a:t>
            </a:r>
          </a:p>
        </p:txBody>
      </p:sp>
      <p:sp>
        <p:nvSpPr>
          <p:cNvPr id="3" name="slot.choose.body">
            <a:extLst xmlns:a="http://schemas.openxmlformats.org/drawingml/2006/main">
              <a:ext uri="{FF2B5EF4-FFF2-40B4-BE49-F238E27FC236}">
                <a16:creationId xmlns:a16="http://schemas.microsoft.com/office/drawing/2014/main" id="{6E3F484E-C775-4202-863A-6B2242A2C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571750"/>
            <a:ext cx="108966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1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175" b="0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2175" b="0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每人三票，再讨论哪个小实验最值得先做。</a:t>
            </a:r>
          </a:p>
        </p:txBody>
      </p:sp>
      <p:sp>
        <p:nvSpPr>
          <p:cNvPr id="4" name="slot.choose.heading0">
            <a:extLst xmlns:a="http://schemas.openxmlformats.org/drawingml/2006/main">
              <a:ext uri="{FF2B5EF4-FFF2-40B4-BE49-F238E27FC236}">
                <a16:creationId xmlns:a16="http://schemas.microsoft.com/office/drawing/2014/main" id="{C6656FF8-79EE-46F8-BBFC-CDDA609FC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962400"/>
            <a:ext cx="333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300" b="1">
                <a:solidFill>
                  <a:srgbClr val="203E3B"/>
                </a:solidFill>
                <a:latin typeface="LXGW WenKai"/>
                <a:ea typeface="LXGW WenKai"/>
                <a:cs typeface="LXGW WenKai"/>
              </a:defRPr>
            </a:pPr>
            <a:r>
              <a:rPr sz="3300" b="0">
                <a:solidFill>
                  <a:srgbClr val="203E3B"/>
                </a:solidFill>
                <a:latin typeface="LXGW WenKai"/>
                <a:ea typeface="LXGW WenKai"/>
                <a:cs typeface="LXGW WenKai"/>
              </a:rPr>
              <a:t xml:space="preserve">有用</a:t>
            </a:r>
          </a:p>
        </p:txBody>
      </p:sp>
      <p:sp>
        <p:nvSpPr>
          <p:cNvPr id="5" name="slot.choose.body0">
            <a:extLst xmlns:a="http://schemas.openxmlformats.org/drawingml/2006/main">
              <a:ext uri="{FF2B5EF4-FFF2-40B4-BE49-F238E27FC236}">
                <a16:creationId xmlns:a16="http://schemas.microsoft.com/office/drawing/2014/main" id="{920A500D-1D23-483D-9B67-F34623B61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057775"/>
            <a:ext cx="3333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95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195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它能回应刚才明确的问题吗？</a:t>
            </a:r>
          </a:p>
        </p:txBody>
      </p:sp>
      <p:sp>
        <p:nvSpPr>
          <p:cNvPr id="6" name="slot.choose.heading1">
            <a:extLst xmlns:a="http://schemas.openxmlformats.org/drawingml/2006/main">
              <a:ext uri="{FF2B5EF4-FFF2-40B4-BE49-F238E27FC236}">
                <a16:creationId xmlns:a16="http://schemas.microsoft.com/office/drawing/2014/main" id="{ECB43E3F-E53C-4771-A509-42EAC95B4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962400"/>
            <a:ext cx="333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300" b="1">
                <a:solidFill>
                  <a:srgbClr val="203E3B"/>
                </a:solidFill>
                <a:latin typeface="LXGW WenKai"/>
                <a:ea typeface="LXGW WenKai"/>
                <a:cs typeface="LXGW WenKai"/>
              </a:defRPr>
            </a:pPr>
            <a:r>
              <a:rPr sz="3300" b="0">
                <a:solidFill>
                  <a:srgbClr val="203E3B"/>
                </a:solidFill>
                <a:latin typeface="LXGW WenKai"/>
                <a:ea typeface="LXGW WenKai"/>
                <a:cs typeface="LXGW WenKai"/>
              </a:rPr>
              <a:t xml:space="preserve">够小</a:t>
            </a:r>
          </a:p>
        </p:txBody>
      </p:sp>
      <p:sp>
        <p:nvSpPr>
          <p:cNvPr id="7" name="slot.choose.body1">
            <a:extLst xmlns:a="http://schemas.openxmlformats.org/drawingml/2006/main">
              <a:ext uri="{FF2B5EF4-FFF2-40B4-BE49-F238E27FC236}">
                <a16:creationId xmlns:a16="http://schemas.microsoft.com/office/drawing/2014/main" id="{5C2BD21E-01E4-48BB-9E6B-AF28CC56D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5057775"/>
            <a:ext cx="3333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95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195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下次复盘前，能不能试一次？</a:t>
            </a:r>
          </a:p>
        </p:txBody>
      </p:sp>
      <p:sp>
        <p:nvSpPr>
          <p:cNvPr id="8" name="slot.choose.heading2">
            <a:extLst xmlns:a="http://schemas.openxmlformats.org/drawingml/2006/main">
              <a:ext uri="{FF2B5EF4-FFF2-40B4-BE49-F238E27FC236}">
                <a16:creationId xmlns:a16="http://schemas.microsoft.com/office/drawing/2014/main" id="{D5A10E99-1798-48B2-A17F-3DBB98903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962400"/>
            <a:ext cx="333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33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3300" b="1">
                <a:solidFill>
                  <a:srgbClr val="203E3B"/>
                </a:solidFill>
                <a:latin typeface="LXGW WenKai"/>
                <a:ea typeface="LXGW WenKai"/>
                <a:cs typeface="LXGW WenKai"/>
              </a:defRPr>
            </a:pPr>
            <a:r>
              <a:rPr sz="3300" b="0">
                <a:solidFill>
                  <a:srgbClr val="203E3B"/>
                </a:solidFill>
                <a:latin typeface="LXGW WenKai"/>
                <a:ea typeface="LXGW WenKai"/>
                <a:cs typeface="LXGW WenKai"/>
              </a:rPr>
              <a:t xml:space="preserve">看得见</a:t>
            </a:r>
          </a:p>
        </p:txBody>
      </p:sp>
      <p:sp>
        <p:nvSpPr>
          <p:cNvPr id="9" name="slot.choose.body2">
            <a:extLst xmlns:a="http://schemas.openxmlformats.org/drawingml/2006/main">
              <a:ext uri="{FF2B5EF4-FFF2-40B4-BE49-F238E27FC236}">
                <a16:creationId xmlns:a16="http://schemas.microsoft.com/office/drawing/2014/main" id="{92E0C608-D940-4EE9-93AA-6EEE0C4A1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5057775"/>
            <a:ext cx="3333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9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95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195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怎样知道它有没有帮助？</a:t>
            </a:r>
          </a:p>
        </p:txBody>
      </p:sp>
      <p:sp>
        <p:nvSpPr>
          <p:cNvPr id="10" name="slot.choose.cue">
            <a:extLst xmlns:a="http://schemas.openxmlformats.org/drawingml/2006/main">
              <a:ext uri="{FF2B5EF4-FFF2-40B4-BE49-F238E27FC236}">
                <a16:creationId xmlns:a16="http://schemas.microsoft.com/office/drawing/2014/main" id="{F24C6F1D-1D1E-41B3-8265-EA8E51489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86475"/>
            <a:ext cx="108585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投票帮助展开讨论，不能代替最终决定。</a:t>
            </a:r>
          </a:p>
        </p:txBody>
      </p:sp>
      <p:sp>
        <p:nvSpPr>
          <p:cNvPr id="11" name="slot.choose.note">
            <a:extLst xmlns:a="http://schemas.openxmlformats.org/drawingml/2006/main">
              <a:ext uri="{FF2B5EF4-FFF2-40B4-BE49-F238E27FC236}">
                <a16:creationId xmlns:a16="http://schemas.microsoft.com/office/drawing/2014/main" id="{E89CA816-5D8F-497E-B039-6F7F2DBE8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009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0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90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虚构工作坊；笔记与行动均为练习示例。</a:t>
            </a:r>
          </a:p>
        </p:txBody>
      </p:sp>
      <p:sp>
        <p:nvSpPr>
          <p:cNvPr id="12" name="slot.choose.page">
            <a:extLst xmlns:a="http://schemas.openxmlformats.org/drawingml/2006/main">
              <a:ext uri="{FF2B5EF4-FFF2-40B4-BE49-F238E27FC236}">
                <a16:creationId xmlns:a16="http://schemas.microsoft.com/office/drawing/2014/main" id="{76676466-6264-4FC8-9136-A7E7682DF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07 / 10</a:t>
            </a:r>
          </a:p>
        </p:txBody>
      </p:sp>
    </p:spTree>
    <p:extLst>
      <p:ext uri="{BB962C8B-B14F-4D97-AF65-F5344CB8AC3E}">
        <p14:creationId xmlns:p14="http://schemas.microsoft.com/office/powerpoint/2010/main" val="3653170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8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ot.record.brand">
            <a:extLst xmlns:a="http://schemas.openxmlformats.org/drawingml/2006/main">
              <a:ext uri="{FF2B5EF4-FFF2-40B4-BE49-F238E27FC236}">
                <a16:creationId xmlns:a16="http://schemas.microsoft.com/office/drawing/2014/main" id="{618D6CEF-C769-4C28-94B8-ABC1939CD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Cedar Room</a:t>
            </a:r>
          </a:p>
        </p:txBody>
      </p:sp>
      <p:sp>
        <p:nvSpPr>
          <p:cNvPr id="2" name="slot.record.title">
            <a:extLst xmlns:a="http://schemas.openxmlformats.org/drawingml/2006/main">
              <a:ext uri="{FF2B5EF4-FFF2-40B4-BE49-F238E27FC236}">
                <a16:creationId xmlns:a16="http://schemas.microsoft.com/office/drawing/2014/main" id="{DE4C0DCE-7D76-4844-90A6-B25C615F2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11252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57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203E3B"/>
                </a:solidFill>
                <a:latin typeface="LXGW WenKai"/>
                <a:ea typeface="LXGW WenKai"/>
                <a:cs typeface="LXGW WenKai"/>
              </a:defRPr>
            </a:pPr>
            <a:r>
              <a:rPr sz="4425" b="0">
                <a:solidFill>
                  <a:srgbClr val="203E3B"/>
                </a:solidFill>
                <a:latin typeface="LXGW WenKai"/>
                <a:ea typeface="LXGW WenKai"/>
                <a:cs typeface="LXGW WenKai"/>
              </a:rPr>
              <a:t xml:space="preserve">把约定写下来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0E4541-9536-4D0E-8A78-9AF953479EAB}"/>
              </a:ext>
            </a:extLst>
          </p:cNvPr>
          <p:cNvGraphicFramePr/>
          <p:nvPr/>
        </p:nvGraphicFramePr>
        <p:xfrm>
          <a:off xmlns:a="http://schemas.openxmlformats.org/drawingml/2006/main" x="552450" y="2895600"/>
          <a:ext xmlns:a="http://schemas.openxmlformats.org/drawingml/2006/main" cx="11096625" cy="27432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334000"/>
                <a:gridCol w="2476500"/>
                <a:gridCol w="3286125"/>
              </a:tblGrid>
              <a:tr h="685800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1">
                          <a:solidFill>
                            <a:srgbClr val="203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小实验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FF8E9"/>
                      </a:solidFill>
                      <a:prstDash val="solid"/>
                    </a:lnL>
                    <a:lnR w="0">
                      <a:solidFill>
                        <a:srgbClr val="FFF8E9"/>
                      </a:solidFill>
                      <a:prstDash val="solid"/>
                    </a:lnR>
                    <a:lnT w="0">
                      <a:solidFill>
                        <a:srgbClr val="FFF8E9"/>
                      </a:solidFill>
                      <a:prstDash val="solid"/>
                    </a:lnT>
                    <a:lnB w="0">
                      <a:solidFill>
                        <a:srgbClr val="FFF8E9"/>
                      </a:solidFill>
                      <a:prstDash val="solid"/>
                    </a:lnB>
                    <a:solidFill>
                      <a:srgbClr val="FFF8E9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1">
                          <a:solidFill>
                            <a:srgbClr val="203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负责人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8E9"/>
                      </a:solidFill>
                      <a:prstDash val="solid"/>
                    </a:lnR>
                    <a:lnT w="0">
                      <a:solidFill>
                        <a:srgbClr val="FFF8E9"/>
                      </a:solidFill>
                      <a:prstDash val="solid"/>
                    </a:lnT>
                    <a:lnB w="0">
                      <a:solidFill>
                        <a:srgbClr val="FFF8E9"/>
                      </a:solidFill>
                      <a:prstDash val="solid"/>
                    </a:lnB>
                    <a:solidFill>
                      <a:srgbClr val="FFF8E9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1">
                          <a:solidFill>
                            <a:srgbClr val="203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回看时间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8E9"/>
                      </a:solidFill>
                      <a:prstDash val="solid"/>
                    </a:lnR>
                    <a:lnT w="0">
                      <a:solidFill>
                        <a:srgbClr val="FFF8E9"/>
                      </a:solidFill>
                      <a:prstDash val="solid"/>
                    </a:lnT>
                    <a:lnB w="0">
                      <a:solidFill>
                        <a:srgbClr val="FFF8E9"/>
                      </a:solidFill>
                      <a:prstDash val="solid"/>
                    </a:lnB>
                    <a:solidFill>
                      <a:srgbClr val="FFF8E9"/>
                    </a:solidFill>
                  </a:tcPr>
                </a:tc>
              </a:tr>
              <a:tr h="685800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203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试一块更清楚的欢迎牌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FF8E9"/>
                      </a:solidFill>
                      <a:prstDash val="solid"/>
                    </a:lnL>
                    <a:lnR w="0">
                      <a:solidFill>
                        <a:srgbClr val="FFF8E9"/>
                      </a:solidFill>
                      <a:prstDash val="solid"/>
                    </a:lnR>
                    <a:lnB w="0">
                      <a:solidFill>
                        <a:srgbClr val="FFF8E9"/>
                      </a:solidFill>
                      <a:prstDash val="solid"/>
                    </a:lnB>
                    <a:solidFill>
                      <a:srgbClr val="FFF8E9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203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值班主持人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8E9"/>
                      </a:solidFill>
                      <a:prstDash val="solid"/>
                    </a:lnR>
                    <a:lnB w="0">
                      <a:solidFill>
                        <a:srgbClr val="FFF8E9"/>
                      </a:solidFill>
                      <a:prstDash val="solid"/>
                    </a:lnB>
                    <a:solidFill>
                      <a:srgbClr val="FFF8E9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203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下次开放活动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8E9"/>
                      </a:solidFill>
                      <a:prstDash val="solid"/>
                    </a:lnR>
                    <a:lnB w="0">
                      <a:solidFill>
                        <a:srgbClr val="FFF8E9"/>
                      </a:solidFill>
                      <a:prstDash val="solid"/>
                    </a:lnB>
                    <a:solidFill>
                      <a:srgbClr val="FFF8E9"/>
                    </a:solidFill>
                  </a:tcPr>
                </a:tc>
              </a:tr>
              <a:tr h="685800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203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在入口列出当天活动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FF8E9"/>
                      </a:solidFill>
                      <a:prstDash val="solid"/>
                    </a:lnL>
                    <a:lnR w="0">
                      <a:solidFill>
                        <a:srgbClr val="FFF8E9"/>
                      </a:solidFill>
                      <a:prstDash val="solid"/>
                    </a:lnR>
                    <a:lnB w="0">
                      <a:solidFill>
                        <a:srgbClr val="FFF8E9"/>
                      </a:solidFill>
                      <a:prstDash val="solid"/>
                    </a:lnB>
                    <a:solidFill>
                      <a:srgbClr val="FFF8E9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203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活动负责人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8E9"/>
                      </a:solidFill>
                      <a:prstDash val="solid"/>
                    </a:lnR>
                    <a:lnB w="0">
                      <a:solidFill>
                        <a:srgbClr val="FFF8E9"/>
                      </a:solidFill>
                      <a:prstDash val="solid"/>
                    </a:lnB>
                    <a:solidFill>
                      <a:srgbClr val="FFF8E9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203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下次开放活动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8E9"/>
                      </a:solidFill>
                      <a:prstDash val="solid"/>
                    </a:lnR>
                    <a:lnB w="0">
                      <a:solidFill>
                        <a:srgbClr val="FFF8E9"/>
                      </a:solidFill>
                      <a:prstDash val="solid"/>
                    </a:lnB>
                    <a:solidFill>
                      <a:srgbClr val="FFF8E9"/>
                    </a:solidFill>
                  </a:tcPr>
                </a:tc>
              </a:tr>
              <a:tr h="685800"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203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询问新访客的到访体验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FFF8E9"/>
                      </a:solidFill>
                      <a:prstDash val="solid"/>
                    </a:lnL>
                    <a:lnR w="0">
                      <a:solidFill>
                        <a:srgbClr val="FFF8E9"/>
                      </a:solidFill>
                      <a:prstDash val="solid"/>
                    </a:lnR>
                    <a:lnB w="0">
                      <a:solidFill>
                        <a:srgbClr val="FFF8E9"/>
                      </a:solidFill>
                      <a:prstDash val="solid"/>
                    </a:lnB>
                    <a:solidFill>
                      <a:srgbClr val="FFF8E9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203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志愿者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8E9"/>
                      </a:solidFill>
                      <a:prstDash val="solid"/>
                    </a:lnR>
                    <a:lnB w="0">
                      <a:solidFill>
                        <a:srgbClr val="FFF8E9"/>
                      </a:solidFill>
                      <a:prstDash val="solid"/>
                    </a:lnB>
                    <a:solidFill>
                      <a:srgbClr val="FFF8E9"/>
                    </a:solidFill>
                  </a:tcPr>
                </a:tc>
                <a:tc>
                  <a:txBody>
                    <a:bodyPr lIns="0" tIns="85725" rIns="114300" bIns="85725">
                      <a:noAutofit/>
                    </a:bodyPr>
                    <a:lstStyle/>
                    <a:p xmlns:a="http://schemas.openxmlformats.org/drawingml/2006/main">
                      <a:pPr/>
                      <a:r>
                        <a:rPr sz="1725" b="0">
                          <a:solidFill>
                            <a:srgbClr val="203E3B"/>
                          </a:solidFill>
                          <a:latin typeface="Noto Sans SC"/>
                          <a:ea typeface="Noto Sans SC"/>
                          <a:cs typeface="Noto Sans SC"/>
                        </a:rPr>
                        <a:t xml:space="preserve">下次开放活动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FFF8E9"/>
                      </a:solidFill>
                      <a:prstDash val="solid"/>
                    </a:lnR>
                    <a:lnB w="0">
                      <a:solidFill>
                        <a:srgbClr val="FFF8E9"/>
                      </a:solidFill>
                      <a:prstDash val="solid"/>
                    </a:lnB>
                    <a:solidFill>
                      <a:srgbClr val="FFF8E9"/>
                    </a:solidFill>
                  </a:tcPr>
                </a:tc>
              </a:tr>
            </a:tbl>
          </a:graphicData>
        </a:graphic>
      </p:graphicFrame>
      <p:sp>
        <p:nvSpPr>
          <p:cNvPr id="4" name="slot.record.caption">
            <a:extLst xmlns:a="http://schemas.openxmlformats.org/drawingml/2006/main">
              <a:ext uri="{FF2B5EF4-FFF2-40B4-BE49-F238E27FC236}">
                <a16:creationId xmlns:a16="http://schemas.microsoft.com/office/drawing/2014/main" id="{4985336A-D15C-4E61-8A7F-4AEB0E820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000750"/>
            <a:ext cx="10858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35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35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135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以下为练习记录；请与团队确认真实行动和负责人。</a:t>
            </a:r>
          </a:p>
        </p:txBody>
      </p:sp>
      <p:sp>
        <p:nvSpPr>
          <p:cNvPr id="5" name="slot.record.note">
            <a:extLst xmlns:a="http://schemas.openxmlformats.org/drawingml/2006/main">
              <a:ext uri="{FF2B5EF4-FFF2-40B4-BE49-F238E27FC236}">
                <a16:creationId xmlns:a16="http://schemas.microsoft.com/office/drawing/2014/main" id="{493813A7-5119-454D-AABA-7BD3031CC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009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0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90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虚构工作坊；笔记与行动均为练习示例。</a:t>
            </a:r>
          </a:p>
        </p:txBody>
      </p:sp>
      <p:sp>
        <p:nvSpPr>
          <p:cNvPr id="6" name="slot.record.page">
            <a:extLst xmlns:a="http://schemas.openxmlformats.org/drawingml/2006/main">
              <a:ext uri="{FF2B5EF4-FFF2-40B4-BE49-F238E27FC236}">
                <a16:creationId xmlns:a16="http://schemas.microsoft.com/office/drawing/2014/main" id="{4A7F232E-9995-464A-BC43-ADFE2F532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08 / 10</a:t>
            </a:r>
          </a:p>
        </p:txBody>
      </p:sp>
    </p:spTree>
    <p:extLst>
      <p:ext uri="{BB962C8B-B14F-4D97-AF65-F5344CB8AC3E}">
        <p14:creationId xmlns:p14="http://schemas.microsoft.com/office/powerpoint/2010/main" val="32201956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43327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slot.follow.brand">
            <a:extLst xmlns:a="http://schemas.openxmlformats.org/drawingml/2006/main">
              <a:ext uri="{FF2B5EF4-FFF2-40B4-BE49-F238E27FC236}">
                <a16:creationId xmlns:a16="http://schemas.microsoft.com/office/drawing/2014/main" id="{FD1B9FB6-2406-4AAF-958B-F896B71A6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pPr>
            <a:r>
              <a:rPr sz="1425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rPr>
              <a:t xml:space="preserve">Cedar Room</a:t>
            </a:r>
          </a:p>
        </p:txBody>
      </p:sp>
      <p:sp>
        <p:nvSpPr>
          <p:cNvPr id="2" name="slot.follow.title">
            <a:extLst xmlns:a="http://schemas.openxmlformats.org/drawingml/2006/main">
              <a:ext uri="{FF2B5EF4-FFF2-40B4-BE49-F238E27FC236}">
                <a16:creationId xmlns:a16="http://schemas.microsoft.com/office/drawing/2014/main" id="{DE8EF7BB-627F-448A-B575-21E97B347A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095375"/>
            <a:ext cx="111252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5700" b="1">
                <a:solidFill>
                  <a:srgbClr val="FFF8E9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FFF8E9"/>
                </a:solidFill>
                <a:latin typeface="LXGW WenKai"/>
                <a:ea typeface="LXGW WenKai"/>
                <a:cs typeface="LXGW WenKai"/>
              </a:defRPr>
            </a:pPr>
            <a:r>
              <a:rPr sz="4425" b="0">
                <a:solidFill>
                  <a:srgbClr val="FFF8E9"/>
                </a:solidFill>
                <a:latin typeface="LXGW WenKai"/>
                <a:ea typeface="LXGW WenKai"/>
                <a:cs typeface="LXGW WenKai"/>
              </a:rPr>
              <a:t xml:space="preserve">下次复盘前</a:t>
            </a:r>
          </a:p>
        </p:txBody>
      </p:sp>
      <p:sp>
        <p:nvSpPr>
          <p:cNvPr id="3" name="slot.follow.n0">
            <a:extLst xmlns:a="http://schemas.openxmlformats.org/drawingml/2006/main">
              <a:ext uri="{FF2B5EF4-FFF2-40B4-BE49-F238E27FC236}">
                <a16:creationId xmlns:a16="http://schemas.microsoft.com/office/drawing/2014/main" id="{BD7D41B6-AA2A-428D-B83B-E621B0625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2771775"/>
            <a:ext cx="857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rPr>
              <a:t xml:space="preserve">01</a:t>
            </a:r>
          </a:p>
        </p:txBody>
      </p:sp>
      <p:sp>
        <p:nvSpPr>
          <p:cNvPr id="4" name="slot.follow.action0">
            <a:extLst xmlns:a="http://schemas.openxmlformats.org/drawingml/2006/main">
              <a:ext uri="{FF2B5EF4-FFF2-40B4-BE49-F238E27FC236}">
                <a16:creationId xmlns:a16="http://schemas.microsoft.com/office/drawing/2014/main" id="{3D04F75A-B064-47E8-A9A4-E9CD16AC5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771775"/>
            <a:ext cx="695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250" b="1">
                <a:solidFill>
                  <a:srgbClr val="FFF8E9"/>
                </a:solidFill>
                <a:latin typeface="Noto Sans SC"/>
                <a:ea typeface="Noto Sans SC"/>
                <a:cs typeface="Noto Sans SC"/>
              </a:defRPr>
            </a:pPr>
            <a:r>
              <a:rPr sz="2250" b="1">
                <a:solidFill>
                  <a:srgbClr val="FFF8E9"/>
                </a:solidFill>
                <a:latin typeface="Noto Sans SC"/>
                <a:ea typeface="Noto Sans SC"/>
                <a:cs typeface="Noto Sans SC"/>
              </a:rPr>
              <a:t xml:space="preserve">试一块更清楚的欢迎牌</a:t>
            </a:r>
          </a:p>
        </p:txBody>
      </p:sp>
      <p:sp>
        <p:nvSpPr>
          <p:cNvPr id="5" name="slot.follow.owner0">
            <a:extLst xmlns:a="http://schemas.openxmlformats.org/drawingml/2006/main">
              <a:ext uri="{FF2B5EF4-FFF2-40B4-BE49-F238E27FC236}">
                <a16:creationId xmlns:a16="http://schemas.microsoft.com/office/drawing/2014/main" id="{2F118F79-8B2C-4AB9-808C-2C9D6FB6B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2828925"/>
            <a:ext cx="247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725" b="0">
                <a:solidFill>
                  <a:srgbClr val="DFFF79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DFFF79"/>
                </a:solidFill>
                <a:latin typeface="Noto Sans SC"/>
                <a:ea typeface="Noto Sans SC"/>
                <a:cs typeface="Noto Sans SC"/>
              </a:rPr>
              <a:t xml:space="preserve">值班主持人</a:t>
            </a:r>
          </a:p>
        </p:txBody>
      </p:sp>
      <p:sp>
        <p:nvSpPr>
          <p:cNvPr id="6" name="slot.follow.n1">
            <a:extLst xmlns:a="http://schemas.openxmlformats.org/drawingml/2006/main">
              <a:ext uri="{FF2B5EF4-FFF2-40B4-BE49-F238E27FC236}">
                <a16:creationId xmlns:a16="http://schemas.microsoft.com/office/drawing/2014/main" id="{8F30EFEA-5911-4AA8-BCA1-2F357D56D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667125"/>
            <a:ext cx="857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rPr>
              <a:t xml:space="preserve">02</a:t>
            </a:r>
          </a:p>
        </p:txBody>
      </p:sp>
      <p:sp>
        <p:nvSpPr>
          <p:cNvPr id="7" name="slot.follow.action1">
            <a:extLst xmlns:a="http://schemas.openxmlformats.org/drawingml/2006/main">
              <a:ext uri="{FF2B5EF4-FFF2-40B4-BE49-F238E27FC236}">
                <a16:creationId xmlns:a16="http://schemas.microsoft.com/office/drawing/2014/main" id="{82EDB9E9-4E2E-4CEE-8BA4-198E2F5D7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667125"/>
            <a:ext cx="695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250" b="1">
                <a:solidFill>
                  <a:srgbClr val="FFF8E9"/>
                </a:solidFill>
                <a:latin typeface="Noto Sans SC"/>
                <a:ea typeface="Noto Sans SC"/>
                <a:cs typeface="Noto Sans SC"/>
              </a:defRPr>
            </a:pPr>
            <a:r>
              <a:rPr sz="2250" b="1">
                <a:solidFill>
                  <a:srgbClr val="FFF8E9"/>
                </a:solidFill>
                <a:latin typeface="Noto Sans SC"/>
                <a:ea typeface="Noto Sans SC"/>
                <a:cs typeface="Noto Sans SC"/>
              </a:rPr>
              <a:t xml:space="preserve">在入口列出当天活动</a:t>
            </a:r>
          </a:p>
        </p:txBody>
      </p:sp>
      <p:sp>
        <p:nvSpPr>
          <p:cNvPr id="8" name="slot.follow.owner1">
            <a:extLst xmlns:a="http://schemas.openxmlformats.org/drawingml/2006/main">
              <a:ext uri="{FF2B5EF4-FFF2-40B4-BE49-F238E27FC236}">
                <a16:creationId xmlns:a16="http://schemas.microsoft.com/office/drawing/2014/main" id="{10005941-A481-4A47-888B-C5B8E3BCD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724275"/>
            <a:ext cx="247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725" b="0">
                <a:solidFill>
                  <a:srgbClr val="DFFF79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DFFF79"/>
                </a:solidFill>
                <a:latin typeface="Noto Sans SC"/>
                <a:ea typeface="Noto Sans SC"/>
                <a:cs typeface="Noto Sans SC"/>
              </a:rPr>
              <a:t xml:space="preserve">活动负责人</a:t>
            </a:r>
          </a:p>
        </p:txBody>
      </p:sp>
      <p:sp>
        <p:nvSpPr>
          <p:cNvPr id="9" name="slot.follow.n2">
            <a:extLst xmlns:a="http://schemas.openxmlformats.org/drawingml/2006/main">
              <a:ext uri="{FF2B5EF4-FFF2-40B4-BE49-F238E27FC236}">
                <a16:creationId xmlns:a16="http://schemas.microsoft.com/office/drawing/2014/main" id="{A94DCE7C-6242-4DE9-8E78-76AB57CF3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562475"/>
            <a:ext cx="857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defRPr>
            </a:pPr>
            <a:r>
              <a:rPr sz="2325" b="1">
                <a:solidFill>
                  <a:srgbClr val="DFFF79"/>
                </a:solidFill>
                <a:latin typeface="Bricolage Grotesque"/>
                <a:ea typeface="Bricolage Grotesque"/>
                <a:cs typeface="Bricolage Grotesque"/>
              </a:rPr>
              <a:t xml:space="preserve">03</a:t>
            </a:r>
          </a:p>
        </p:txBody>
      </p:sp>
      <p:sp>
        <p:nvSpPr>
          <p:cNvPr id="10" name="slot.follow.action2">
            <a:extLst xmlns:a="http://schemas.openxmlformats.org/drawingml/2006/main">
              <a:ext uri="{FF2B5EF4-FFF2-40B4-BE49-F238E27FC236}">
                <a16:creationId xmlns:a16="http://schemas.microsoft.com/office/drawing/2014/main" id="{333ED874-C8E8-4FEB-9CB2-3D5E3042D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4562475"/>
            <a:ext cx="695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250" b="1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250" b="1">
                <a:solidFill>
                  <a:srgbClr val="FFF8E9"/>
                </a:solidFill>
                <a:latin typeface="Noto Sans SC"/>
                <a:ea typeface="Noto Sans SC"/>
                <a:cs typeface="Noto Sans SC"/>
              </a:defRPr>
            </a:pPr>
            <a:r>
              <a:rPr sz="2250" b="1">
                <a:solidFill>
                  <a:srgbClr val="FFF8E9"/>
                </a:solidFill>
                <a:latin typeface="Noto Sans SC"/>
                <a:ea typeface="Noto Sans SC"/>
                <a:cs typeface="Noto Sans SC"/>
              </a:rPr>
              <a:t xml:space="preserve">询问新访客的到访体验</a:t>
            </a:r>
          </a:p>
        </p:txBody>
      </p:sp>
      <p:sp>
        <p:nvSpPr>
          <p:cNvPr id="11" name="slot.follow.owner2">
            <a:extLst xmlns:a="http://schemas.openxmlformats.org/drawingml/2006/main">
              <a:ext uri="{FF2B5EF4-FFF2-40B4-BE49-F238E27FC236}">
                <a16:creationId xmlns:a16="http://schemas.microsoft.com/office/drawing/2014/main" id="{4ED5C5B5-BA7E-4D7C-A8D0-159DF9393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4619625"/>
            <a:ext cx="2476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1725" b="0">
                <a:solidFill>
                  <a:srgbClr val="DFFF7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1725" b="0">
                <a:solidFill>
                  <a:srgbClr val="DFFF79"/>
                </a:solidFill>
                <a:latin typeface="Noto Sans SC"/>
                <a:ea typeface="Noto Sans SC"/>
                <a:cs typeface="Noto Sans SC"/>
              </a:defRPr>
            </a:pPr>
            <a:r>
              <a:rPr sz="1725" b="0">
                <a:solidFill>
                  <a:srgbClr val="DFFF79"/>
                </a:solidFill>
                <a:latin typeface="Noto Sans SC"/>
                <a:ea typeface="Noto Sans SC"/>
                <a:cs typeface="Noto Sans SC"/>
              </a:rPr>
              <a:t xml:space="preserve">志愿者</a:t>
            </a:r>
          </a:p>
        </p:txBody>
      </p:sp>
      <p:sp>
        <p:nvSpPr>
          <p:cNvPr id="12" name="slot.follow.body">
            <a:extLst xmlns:a="http://schemas.openxmlformats.org/drawingml/2006/main">
              <a:ext uri="{FF2B5EF4-FFF2-40B4-BE49-F238E27FC236}">
                <a16:creationId xmlns:a16="http://schemas.microsoft.com/office/drawing/2014/main" id="{E74240CB-BC5C-4A83-A6E3-F25585051F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638800"/>
            <a:ext cx="10953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8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800" b="0">
                <a:solidFill>
                  <a:srgbClr val="FFF8E9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FFF8E9"/>
                </a:solidFill>
                <a:latin typeface="Noto Sans SC"/>
                <a:ea typeface="Noto Sans SC"/>
                <a:cs typeface="Noto Sans SC"/>
              </a:rPr>
              <a:t xml:space="preserve">把行动记录与值班笔记放在一起，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800" b="0">
                <a:solidFill>
                  <a:srgbClr val="FFF8E9"/>
                </a:solidFill>
                <a:latin typeface="Noto Sans SC"/>
                <a:ea typeface="Noto Sans SC"/>
                <a:cs typeface="Noto Sans SC"/>
              </a:defRPr>
            </a:pPr>
            <a:r>
              <a:rPr sz="1800" b="0">
                <a:solidFill>
                  <a:srgbClr val="FFF8E9"/>
                </a:solidFill>
                <a:latin typeface="Noto Sans SC"/>
                <a:ea typeface="Noto Sans SC"/>
                <a:cs typeface="Noto Sans SC"/>
              </a:rPr>
              <a:t xml:space="preserve">下次开放活动时，再看看发生了什么。</a:t>
            </a:r>
          </a:p>
        </p:txBody>
      </p:sp>
      <p:sp>
        <p:nvSpPr>
          <p:cNvPr id="13" name="slot.follow.note">
            <a:extLst xmlns:a="http://schemas.openxmlformats.org/drawingml/2006/main">
              <a:ext uri="{FF2B5EF4-FFF2-40B4-BE49-F238E27FC236}">
                <a16:creationId xmlns:a16="http://schemas.microsoft.com/office/drawing/2014/main" id="{E071746B-807C-41FD-A807-EF4617294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009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900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00" b="0">
                <a:solidFill>
                  <a:srgbClr val="FFF8E9"/>
                </a:solidFill>
                <a:latin typeface="Noto Sans SC"/>
                <a:ea typeface="Noto Sans SC"/>
                <a:cs typeface="Noto Sans SC"/>
              </a:defRPr>
            </a:pPr>
            <a:r>
              <a:rPr sz="900" b="0">
                <a:solidFill>
                  <a:srgbClr val="FFF8E9"/>
                </a:solidFill>
                <a:latin typeface="Noto Sans SC"/>
                <a:ea typeface="Noto Sans SC"/>
                <a:cs typeface="Noto Sans SC"/>
              </a:rPr>
              <a:t xml:space="preserve">虚构工作坊；笔记与行动均为练习示例。</a:t>
            </a:r>
          </a:p>
        </p:txBody>
      </p:sp>
      <p:sp>
        <p:nvSpPr>
          <p:cNvPr id="14" name="slot.follow.page">
            <a:extLst xmlns:a="http://schemas.openxmlformats.org/drawingml/2006/main">
              <a:ext uri="{FF2B5EF4-FFF2-40B4-BE49-F238E27FC236}">
                <a16:creationId xmlns:a16="http://schemas.microsoft.com/office/drawing/2014/main" id="{E2C5587B-F6B7-415B-BBE9-C180716C2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defRPr>
            </a:pPr>
            <a:r>
              <a:rPr sz="975" b="0">
                <a:solidFill>
                  <a:srgbClr val="FFF8E9"/>
                </a:solidFill>
                <a:latin typeface="IBM Plex Sans"/>
                <a:ea typeface="IBM Plex Sans"/>
                <a:cs typeface="IBM Plex Sans"/>
              </a:rPr>
              <a:t xml:space="preserve">09 / 10</a:t>
            </a:r>
          </a:p>
        </p:txBody>
      </p:sp>
    </p:spTree>
    <p:extLst>
      <p:ext uri="{BB962C8B-B14F-4D97-AF65-F5344CB8AC3E}">
        <p14:creationId xmlns:p14="http://schemas.microsoft.com/office/powerpoint/2010/main" val="143015744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DFFF7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slot.closing.brand">
            <a:extLst xmlns:a="http://schemas.openxmlformats.org/drawingml/2006/main">
              <a:ext uri="{FF2B5EF4-FFF2-40B4-BE49-F238E27FC236}">
                <a16:creationId xmlns:a16="http://schemas.microsoft.com/office/drawing/2014/main" id="{08E1478F-EB2A-49A3-92CE-84C59951F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285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1425" b="1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Cedar Room</a:t>
            </a:r>
          </a:p>
        </p:txBody>
      </p:sp>
      <p:sp>
        <p:nvSpPr>
          <p:cNvPr id="2" name="slot.closing.title">
            <a:extLst xmlns:a="http://schemas.openxmlformats.org/drawingml/2006/main">
              <a:ext uri="{FF2B5EF4-FFF2-40B4-BE49-F238E27FC236}">
                <a16:creationId xmlns:a16="http://schemas.microsoft.com/office/drawing/2014/main" id="{C2673382-CE44-4857-B5FB-DB28FBB42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00175"/>
            <a:ext cx="1104900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72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defPPr>
            <a:lvl1pPr algn="l">
              <a:defRPr sz="72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1pPr>
            <a:lvl2pPr algn="l">
              <a:defRPr sz="72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2pPr>
            <a:lvl3pPr algn="l">
              <a:defRPr sz="72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3pPr>
            <a:lvl4pPr algn="l">
              <a:defRPr sz="72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4pPr>
            <a:lvl5pPr algn="l">
              <a:defRPr sz="72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5pPr>
            <a:lvl6pPr algn="l">
              <a:defRPr sz="72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6pPr>
            <a:lvl7pPr algn="l">
              <a:defRPr sz="72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7pPr>
            <a:lvl8pPr algn="l">
              <a:defRPr sz="72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8pPr>
            <a:lvl9pPr algn="l">
              <a:defRPr sz="7200" b="1">
                <a:solidFill>
                  <a:srgbClr val="203E3B"/>
                </a:solidFill>
                <a:latin typeface="Bricolage Grotesque"/>
                <a:ea typeface="Bricolage Grotesque"/>
                <a:cs typeface="Bricolage Grotesque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7200" b="1">
                <a:solidFill>
                  <a:srgbClr val="203E3B"/>
                </a:solidFill>
                <a:latin typeface="LXGW WenKai"/>
                <a:ea typeface="LXGW WenKai"/>
                <a:cs typeface="LXGW WenKai"/>
              </a:defRPr>
            </a:pPr>
            <a:r>
              <a:rPr sz="5625" b="0">
                <a:solidFill>
                  <a:srgbClr val="203E3B"/>
                </a:solidFill>
                <a:latin typeface="LXGW WenKai"/>
                <a:ea typeface="LXGW WenKai"/>
                <a:cs typeface="LXGW WenKai"/>
              </a:rPr>
              <a:t xml:space="preserve">先做一个改变，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7200" b="1">
                <a:solidFill>
                  <a:srgbClr val="203E3B"/>
                </a:solidFill>
                <a:latin typeface="LXGW WenKai"/>
                <a:ea typeface="LXGW WenKai"/>
                <a:cs typeface="LXGW WenKai"/>
              </a:defRPr>
            </a:pPr>
            <a:r>
              <a:rPr sz="5625" b="0">
                <a:solidFill>
                  <a:srgbClr val="203E3B"/>
                </a:solidFill>
                <a:latin typeface="LXGW WenKai"/>
                <a:ea typeface="LXGW WenKai"/>
                <a:cs typeface="LXGW WenKai"/>
              </a:rPr>
              <a:t xml:space="preserve">再看看发生了什么</a:t>
            </a:r>
          </a:p>
        </p:txBody>
      </p:sp>
      <p:sp>
        <p:nvSpPr>
          <p:cNvPr id="3" name="slot.closing.body">
            <a:extLst xmlns:a="http://schemas.openxmlformats.org/drawingml/2006/main">
              <a:ext uri="{FF2B5EF4-FFF2-40B4-BE49-F238E27FC236}">
                <a16:creationId xmlns:a16="http://schemas.microsoft.com/office/drawing/2014/main" id="{533D0D7A-6279-4313-9E43-BF061BF56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4657725"/>
            <a:ext cx="1019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23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23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23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23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23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23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23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23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232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2325" b="0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2325" b="0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准备试什么，由谁负责，什么时候再回看？</a:t>
            </a:r>
          </a:p>
        </p:txBody>
      </p:sp>
      <p:sp>
        <p:nvSpPr>
          <p:cNvPr id="4" name="slot.closing.cue">
            <a:extLst xmlns:a="http://schemas.openxmlformats.org/drawingml/2006/main">
              <a:ext uri="{FF2B5EF4-FFF2-40B4-BE49-F238E27FC236}">
                <a16:creationId xmlns:a16="http://schemas.microsoft.com/office/drawing/2014/main" id="{631CFAD6-4FDE-4298-A43D-F4CA18AF1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924550"/>
            <a:ext cx="108966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15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15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15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15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15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15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15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15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15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1575" b="0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1575" b="0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结束前，请每位负责人复述自己的下一步。</a:t>
            </a:r>
          </a:p>
        </p:txBody>
      </p:sp>
      <p:sp>
        <p:nvSpPr>
          <p:cNvPr id="5" name="slot.closing.note">
            <a:extLst xmlns:a="http://schemas.openxmlformats.org/drawingml/2006/main">
              <a:ext uri="{FF2B5EF4-FFF2-40B4-BE49-F238E27FC236}">
                <a16:creationId xmlns:a16="http://schemas.microsoft.com/office/drawing/2014/main" id="{816071F3-B7C4-4450-A5FC-5FE530347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57950"/>
            <a:ext cx="1009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l">
              <a:defRPr sz="900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l">
              <a:lnSpc>
                <a:spcPct val="110000"/>
              </a:lnSpc>
              <a:buNone/>
              <a:defRPr sz="90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defRPr>
            </a:pPr>
            <a:r>
              <a:rPr sz="900" b="0">
                <a:solidFill>
                  <a:srgbClr val="203E3B"/>
                </a:solidFill>
                <a:latin typeface="Noto Sans SC"/>
                <a:ea typeface="Noto Sans SC"/>
                <a:cs typeface="Noto Sans SC"/>
              </a:rPr>
              <a:t xml:space="preserve">虚构工作坊；笔记与行动均为练习示例。</a:t>
            </a:r>
          </a:p>
        </p:txBody>
      </p:sp>
      <p:sp>
        <p:nvSpPr>
          <p:cNvPr id="6" name="slot.closing.page">
            <a:extLst xmlns:a="http://schemas.openxmlformats.org/drawingml/2006/main">
              <a:ext uri="{FF2B5EF4-FFF2-40B4-BE49-F238E27FC236}">
                <a16:creationId xmlns:a16="http://schemas.microsoft.com/office/drawing/2014/main" id="{56932852-3D08-42E0-BA4B-54BFFE133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857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defPPr>
            <a:lvl1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1pPr>
            <a:lvl2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2pPr>
            <a:lvl3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3pPr>
            <a:lvl4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4pPr>
            <a:lvl5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5pPr>
            <a:lvl6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6pPr>
            <a:lvl7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7pPr>
            <a:lvl8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8pPr>
            <a:lvl9pPr algn="r"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lvl9pPr>
          </a:lstStyle>
          <a:p xmlns:a="http://schemas.openxmlformats.org/drawingml/2006/main">
            <a:pPr algn="r">
              <a:lnSpc>
                <a:spcPct val="110000"/>
              </a:lnSpc>
              <a:buNone/>
              <a:def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defRPr>
            </a:pPr>
            <a:r>
              <a:rPr sz="975" b="0">
                <a:solidFill>
                  <a:srgbClr val="203E3B"/>
                </a:solidFill>
                <a:latin typeface="IBM Plex Sans"/>
                <a:ea typeface="IBM Plex Sans"/>
                <a:cs typeface="IBM Plex Sans"/>
              </a:rPr>
              <a:t xml:space="preserve">10 / 10</a:t>
            </a:r>
          </a:p>
        </p:txBody>
      </p:sp>
    </p:spTree>
    <p:extLst>
      <p:ext uri="{BB962C8B-B14F-4D97-AF65-F5344CB8AC3E}">
        <p14:creationId xmlns:p14="http://schemas.microsoft.com/office/powerpoint/2010/main" val="36128835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Cedar Room — 社区共创工作坊</dc:title>
  <dcterms:created xsi:type="dcterms:W3CDTF">2026-10-22T15:39:32.2040000Z</dcterms:created>
  <dcterms:modified xsi:type="dcterms:W3CDTF">2026-10-22T15:39:32.2040000Z</dcterms:modified>
</coreProperties>
</file>